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70" r:id="rId3"/>
    <p:sldId id="257" r:id="rId4"/>
    <p:sldId id="258" r:id="rId5"/>
    <p:sldId id="259" r:id="rId6"/>
    <p:sldId id="260" r:id="rId7"/>
    <p:sldId id="261" r:id="rId8"/>
    <p:sldId id="262" r:id="rId9"/>
    <p:sldId id="263" r:id="rId10"/>
    <p:sldId id="264" r:id="rId11"/>
    <p:sldId id="265" r:id="rId12"/>
    <p:sldId id="272" r:id="rId13"/>
    <p:sldId id="266" r:id="rId14"/>
    <p:sldId id="268" r:id="rId15"/>
    <p:sldId id="267" r:id="rId16"/>
    <p:sldId id="269" r:id="rId17"/>
    <p:sldId id="274" r:id="rId18"/>
    <p:sldId id="275" r:id="rId19"/>
    <p:sldId id="273"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presentationPr>
</file>

<file path=ppt/tableStyles.xml><?xml version="1.0" encoding="utf-8"?>
<a:tblStyleLst xmlns:a="http://schemas.openxmlformats.org/drawingml/2006/main" def="{5C22544A-7EE6-4342-B048-85BDC9FD1C3A}">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97" autoAdjust="0"/>
  </p:normalViewPr>
  <p:slideViewPr>
    <p:cSldViewPr>
      <p:cViewPr varScale="1">
        <p:scale>
          <a:sx n="100" d="100"/>
          <a:sy n="100" d="100"/>
        </p:scale>
        <p:origin x="-30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48.wmf"/><Relationship Id="rId13" Type="http://schemas.openxmlformats.org/officeDocument/2006/relationships/image" Target="../media/image53.wmf"/><Relationship Id="rId18" Type="http://schemas.openxmlformats.org/officeDocument/2006/relationships/image" Target="../media/image58.wmf"/><Relationship Id="rId3" Type="http://schemas.openxmlformats.org/officeDocument/2006/relationships/image" Target="../media/image43.wmf"/><Relationship Id="rId7" Type="http://schemas.openxmlformats.org/officeDocument/2006/relationships/image" Target="../media/image47.wmf"/><Relationship Id="rId12" Type="http://schemas.openxmlformats.org/officeDocument/2006/relationships/image" Target="../media/image52.wmf"/><Relationship Id="rId17" Type="http://schemas.openxmlformats.org/officeDocument/2006/relationships/image" Target="../media/image57.wmf"/><Relationship Id="rId2" Type="http://schemas.openxmlformats.org/officeDocument/2006/relationships/image" Target="../media/image42.wmf"/><Relationship Id="rId16" Type="http://schemas.openxmlformats.org/officeDocument/2006/relationships/image" Target="../media/image56.wmf"/><Relationship Id="rId1" Type="http://schemas.openxmlformats.org/officeDocument/2006/relationships/image" Target="../media/image41.wmf"/><Relationship Id="rId6" Type="http://schemas.openxmlformats.org/officeDocument/2006/relationships/image" Target="../media/image46.wmf"/><Relationship Id="rId11" Type="http://schemas.openxmlformats.org/officeDocument/2006/relationships/image" Target="../media/image51.wmf"/><Relationship Id="rId5" Type="http://schemas.openxmlformats.org/officeDocument/2006/relationships/image" Target="../media/image45.wmf"/><Relationship Id="rId15" Type="http://schemas.openxmlformats.org/officeDocument/2006/relationships/image" Target="../media/image55.wmf"/><Relationship Id="rId10" Type="http://schemas.openxmlformats.org/officeDocument/2006/relationships/image" Target="../media/image50.wmf"/><Relationship Id="rId19" Type="http://schemas.openxmlformats.org/officeDocument/2006/relationships/image" Target="../media/image59.wmf"/><Relationship Id="rId4" Type="http://schemas.openxmlformats.org/officeDocument/2006/relationships/image" Target="../media/image44.wmf"/><Relationship Id="rId9" Type="http://schemas.openxmlformats.org/officeDocument/2006/relationships/image" Target="../media/image49.wmf"/><Relationship Id="rId14" Type="http://schemas.openxmlformats.org/officeDocument/2006/relationships/image" Target="../media/image5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13.02.2011</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13.02.2011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13.02.2011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13.02.2011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13.02.2011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13.02.2011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13.02.2011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13.02.2011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13.02.2011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13.02.2011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13.02.2011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13.02.2011</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30.wmf"/><Relationship Id="rId7" Type="http://schemas.openxmlformats.org/officeDocument/2006/relationships/image" Target="../media/image34.wmf"/><Relationship Id="rId2" Type="http://schemas.openxmlformats.org/officeDocument/2006/relationships/image" Target="../media/image29.jpeg"/><Relationship Id="rId1" Type="http://schemas.openxmlformats.org/officeDocument/2006/relationships/slideLayout" Target="../slideLayouts/slideLayout6.xml"/><Relationship Id="rId6" Type="http://schemas.openxmlformats.org/officeDocument/2006/relationships/image" Target="../media/image33.wmf"/><Relationship Id="rId5" Type="http://schemas.openxmlformats.org/officeDocument/2006/relationships/image" Target="../media/image32.jpeg"/><Relationship Id="rId10" Type="http://schemas.openxmlformats.org/officeDocument/2006/relationships/image" Target="../media/image36.wmf"/><Relationship Id="rId4" Type="http://schemas.openxmlformats.org/officeDocument/2006/relationships/image" Target="../media/image31.wmf"/><Relationship Id="rId9" Type="http://schemas.openxmlformats.org/officeDocument/2006/relationships/image" Target="../media/image35.wmf"/></Relationships>
</file>

<file path=ppt/slides/_rels/slide12.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30.wmf"/><Relationship Id="rId7" Type="http://schemas.openxmlformats.org/officeDocument/2006/relationships/image" Target="../media/image34.wmf"/><Relationship Id="rId2" Type="http://schemas.openxmlformats.org/officeDocument/2006/relationships/image" Target="../media/image29.jpeg"/><Relationship Id="rId1" Type="http://schemas.openxmlformats.org/officeDocument/2006/relationships/slideLayout" Target="../slideLayouts/slideLayout6.xml"/><Relationship Id="rId6" Type="http://schemas.openxmlformats.org/officeDocument/2006/relationships/image" Target="../media/image33.wmf"/><Relationship Id="rId5" Type="http://schemas.openxmlformats.org/officeDocument/2006/relationships/image" Target="../media/image32.jpeg"/><Relationship Id="rId10" Type="http://schemas.openxmlformats.org/officeDocument/2006/relationships/image" Target="../media/image36.wmf"/><Relationship Id="rId4" Type="http://schemas.openxmlformats.org/officeDocument/2006/relationships/image" Target="../media/image31.wmf"/><Relationship Id="rId9" Type="http://schemas.openxmlformats.org/officeDocument/2006/relationships/image" Target="../media/image35.wmf"/></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8.png"/><Relationship Id="rId7" Type="http://schemas.openxmlformats.org/officeDocument/2006/relationships/image" Target="../media/image17.png"/><Relationship Id="rId2" Type="http://schemas.openxmlformats.org/officeDocument/2006/relationships/image" Target="../media/image37.png"/><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40.png"/><Relationship Id="rId4" Type="http://schemas.openxmlformats.org/officeDocument/2006/relationships/image" Target="../media/image39.png"/><Relationship Id="rId9" Type="http://schemas.openxmlformats.org/officeDocument/2006/relationships/image" Target="../media/image2.jpeg"/></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oleObject" Target="../embeddings/oleObject12.bin"/><Relationship Id="rId18" Type="http://schemas.openxmlformats.org/officeDocument/2006/relationships/oleObject" Target="../embeddings/oleObject16.bin"/><Relationship Id="rId26" Type="http://schemas.openxmlformats.org/officeDocument/2006/relationships/oleObject" Target="../embeddings/oleObject23.bin"/><Relationship Id="rId3" Type="http://schemas.openxmlformats.org/officeDocument/2006/relationships/image" Target="../media/image29.jpeg"/><Relationship Id="rId21" Type="http://schemas.openxmlformats.org/officeDocument/2006/relationships/oleObject" Target="../embeddings/oleObject19.bin"/><Relationship Id="rId7" Type="http://schemas.openxmlformats.org/officeDocument/2006/relationships/oleObject" Target="../embeddings/oleObject7.bin"/><Relationship Id="rId12" Type="http://schemas.openxmlformats.org/officeDocument/2006/relationships/image" Target="../media/image32.jpeg"/><Relationship Id="rId17" Type="http://schemas.openxmlformats.org/officeDocument/2006/relationships/oleObject" Target="../embeddings/oleObject15.bin"/><Relationship Id="rId25" Type="http://schemas.openxmlformats.org/officeDocument/2006/relationships/oleObject" Target="../embeddings/oleObject22.bin"/><Relationship Id="rId2" Type="http://schemas.openxmlformats.org/officeDocument/2006/relationships/slideLayout" Target="../slideLayouts/slideLayout7.xml"/><Relationship Id="rId16" Type="http://schemas.openxmlformats.org/officeDocument/2006/relationships/oleObject" Target="../embeddings/oleObject14.bin"/><Relationship Id="rId20" Type="http://schemas.openxmlformats.org/officeDocument/2006/relationships/oleObject" Target="../embeddings/oleObject18.bin"/><Relationship Id="rId1" Type="http://schemas.openxmlformats.org/officeDocument/2006/relationships/vmlDrawing" Target="../drawings/vmlDrawing3.vml"/><Relationship Id="rId6" Type="http://schemas.openxmlformats.org/officeDocument/2006/relationships/oleObject" Target="../embeddings/oleObject6.bin"/><Relationship Id="rId11" Type="http://schemas.openxmlformats.org/officeDocument/2006/relationships/oleObject" Target="../embeddings/oleObject11.bin"/><Relationship Id="rId24" Type="http://schemas.openxmlformats.org/officeDocument/2006/relationships/oleObject" Target="../embeddings/oleObject21.bin"/><Relationship Id="rId5" Type="http://schemas.openxmlformats.org/officeDocument/2006/relationships/oleObject" Target="../embeddings/oleObject5.bin"/><Relationship Id="rId15" Type="http://schemas.openxmlformats.org/officeDocument/2006/relationships/image" Target="../media/image28.jpeg"/><Relationship Id="rId23" Type="http://schemas.openxmlformats.org/officeDocument/2006/relationships/oleObject" Target="../embeddings/oleObject20.bin"/><Relationship Id="rId10" Type="http://schemas.openxmlformats.org/officeDocument/2006/relationships/oleObject" Target="../embeddings/oleObject10.bin"/><Relationship Id="rId19" Type="http://schemas.openxmlformats.org/officeDocument/2006/relationships/oleObject" Target="../embeddings/oleObject17.bin"/><Relationship Id="rId4" Type="http://schemas.openxmlformats.org/officeDocument/2006/relationships/image" Target="../media/image30.wmf"/><Relationship Id="rId9" Type="http://schemas.openxmlformats.org/officeDocument/2006/relationships/oleObject" Target="../embeddings/oleObject9.bin"/><Relationship Id="rId14" Type="http://schemas.openxmlformats.org/officeDocument/2006/relationships/oleObject" Target="../embeddings/oleObject13.bin"/><Relationship Id="rId22" Type="http://schemas.openxmlformats.org/officeDocument/2006/relationships/image" Target="../media/image60.jpeg"/><Relationship Id="rId27" Type="http://schemas.openxmlformats.org/officeDocument/2006/relationships/image" Target="../media/image61.jpeg"/></Relationships>
</file>

<file path=ppt/slides/_rels/slide15.xml.rels><?xml version="1.0" encoding="UTF-8" standalone="yes"?>
<Relationships xmlns="http://schemas.openxmlformats.org/package/2006/relationships"><Relationship Id="rId3" Type="http://schemas.openxmlformats.org/officeDocument/2006/relationships/image" Target="../media/image63.wmf"/><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6.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16.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image" Target="../media/image68.png"/><Relationship Id="rId1" Type="http://schemas.openxmlformats.org/officeDocument/2006/relationships/slideLayout" Target="../slideLayouts/slideLayout6.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 Id="rId9" Type="http://schemas.openxmlformats.org/officeDocument/2006/relationships/image" Target="../media/image7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85852" y="500042"/>
            <a:ext cx="7406640" cy="1046288"/>
          </a:xfrm>
        </p:spPr>
        <p:txBody>
          <a:bodyPr>
            <a:normAutofit fontScale="90000"/>
          </a:bodyPr>
          <a:lstStyle/>
          <a:p>
            <a:pPr algn="ctr"/>
            <a:r>
              <a:rPr lang="ru-RU" sz="3200" dirty="0" smtClean="0">
                <a:latin typeface="Times New Roman" pitchFamily="18" charset="0"/>
                <a:cs typeface="Times New Roman" pitchFamily="18" charset="0"/>
              </a:rPr>
              <a:t>УРОК-ПРАКТИКУМ </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В 10 КЛАССЕ</a:t>
            </a:r>
            <a:endParaRPr lang="ru-RU" sz="3200" dirty="0">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Пирамида. Решение задач по теме  «Пирамида».</a:t>
            </a:r>
            <a:endParaRPr lang="ru-RU"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TextBox 3"/>
          <p:cNvSpPr txBox="1"/>
          <p:nvPr/>
        </p:nvSpPr>
        <p:spPr>
          <a:xfrm>
            <a:off x="5214942" y="4857760"/>
            <a:ext cx="3483711" cy="923330"/>
          </a:xfrm>
          <a:prstGeom prst="rect">
            <a:avLst/>
          </a:prstGeom>
          <a:noFill/>
        </p:spPr>
        <p:txBody>
          <a:bodyPr wrap="non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b="1" cap="all" dirty="0" smtClean="0">
                <a:ln w="0">
                  <a:solidFill>
                    <a:schemeClr val="accent2">
                      <a:lumMod val="50000"/>
                    </a:schemeClr>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учитель математики </a:t>
            </a:r>
          </a:p>
          <a:p>
            <a:r>
              <a:rPr lang="ru-RU" b="1" cap="all" dirty="0" smtClean="0">
                <a:ln w="0">
                  <a:solidFill>
                    <a:schemeClr val="accent2">
                      <a:lumMod val="50000"/>
                    </a:schemeClr>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Огурцова </a:t>
            </a:r>
            <a:r>
              <a:rPr lang="ru-RU" b="1" cap="all" dirty="0" smtClean="0">
                <a:ln w="0">
                  <a:solidFill>
                    <a:schemeClr val="accent2">
                      <a:lumMod val="50000"/>
                    </a:schemeClr>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Алла Юрьевна</a:t>
            </a:r>
          </a:p>
          <a:p>
            <a:endParaRPr lang="ru-RU"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sz="2700" b="1" dirty="0" smtClean="0"/>
              <a:t>Зависимость между плоским углом при вершине правильной пирамиды и углом при боковом ребре </a:t>
            </a:r>
            <a:r>
              <a:rPr lang="ru-RU" u="sng" dirty="0" smtClean="0"/>
              <a:t/>
            </a:r>
            <a:br>
              <a:rPr lang="ru-RU" u="sng" dirty="0" smtClean="0"/>
            </a:br>
            <a:endParaRPr lang="ru-RU" dirty="0"/>
          </a:p>
        </p:txBody>
      </p:sp>
      <p:pic>
        <p:nvPicPr>
          <p:cNvPr id="3" name="Рисунок 2"/>
          <p:cNvPicPr/>
          <p:nvPr/>
        </p:nvPicPr>
        <p:blipFill>
          <a:blip r:embed="rId3"/>
          <a:srcRect/>
          <a:stretch>
            <a:fillRect/>
          </a:stretch>
        </p:blipFill>
        <p:spPr bwMode="auto">
          <a:xfrm>
            <a:off x="1214414" y="1643050"/>
            <a:ext cx="3714776" cy="3000396"/>
          </a:xfrm>
          <a:prstGeom prst="rect">
            <a:avLst/>
          </a:prstGeom>
          <a:noFill/>
        </p:spPr>
      </p:pic>
      <p:graphicFrame>
        <p:nvGraphicFramePr>
          <p:cNvPr id="20482" name="Object 2"/>
          <p:cNvGraphicFramePr>
            <a:graphicFrameLocks noChangeAspect="1"/>
          </p:cNvGraphicFramePr>
          <p:nvPr/>
        </p:nvGraphicFramePr>
        <p:xfrm>
          <a:off x="4286248" y="4572008"/>
          <a:ext cx="4286280" cy="1305466"/>
        </p:xfrm>
        <a:graphic>
          <a:graphicData uri="http://schemas.openxmlformats.org/presentationml/2006/ole">
            <p:oleObj spid="_x0000_s20482" name="Формула" r:id="rId4" imgW="2501640" imgH="761760" progId="Equation.3">
              <p:embed/>
            </p:oleObj>
          </a:graphicData>
        </a:graphic>
      </p:graphicFrame>
      <p:sp>
        <p:nvSpPr>
          <p:cNvPr id="6" name="Прямоугольник 5"/>
          <p:cNvSpPr/>
          <p:nvPr/>
        </p:nvSpPr>
        <p:spPr>
          <a:xfrm>
            <a:off x="5857884" y="1714488"/>
            <a:ext cx="1500198" cy="28575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CDM</a:t>
            </a:r>
            <a:endParaRPr lang="ru-RU" dirty="0">
              <a:latin typeface="Times New Roman" pitchFamily="18" charset="0"/>
              <a:cs typeface="Times New Roman" pitchFamily="18" charset="0"/>
            </a:endParaRPr>
          </a:p>
        </p:txBody>
      </p:sp>
      <p:sp>
        <p:nvSpPr>
          <p:cNvPr id="7" name="Прямоугольник 6"/>
          <p:cNvSpPr/>
          <p:nvPr/>
        </p:nvSpPr>
        <p:spPr>
          <a:xfrm>
            <a:off x="5000628" y="2428868"/>
            <a:ext cx="3286148" cy="3571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latin typeface="Times New Roman" pitchFamily="18" charset="0"/>
                <a:cs typeface="Times New Roman" pitchFamily="18" charset="0"/>
              </a:rPr>
              <a:t>CD              DM             MO</a:t>
            </a:r>
            <a:endParaRPr lang="ru-RU" dirty="0">
              <a:latin typeface="Times New Roman" pitchFamily="18" charset="0"/>
              <a:cs typeface="Times New Roman" pitchFamily="18" charset="0"/>
            </a:endParaRPr>
          </a:p>
        </p:txBody>
      </p:sp>
      <p:sp>
        <p:nvSpPr>
          <p:cNvPr id="8" name="Прямоугольник 7"/>
          <p:cNvSpPr/>
          <p:nvPr/>
        </p:nvSpPr>
        <p:spPr>
          <a:xfrm>
            <a:off x="5000628" y="3286124"/>
            <a:ext cx="1214446" cy="3571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CDM</a:t>
            </a:r>
            <a:endParaRPr lang="ru-RU" dirty="0">
              <a:latin typeface="Times New Roman" pitchFamily="18" charset="0"/>
              <a:cs typeface="Times New Roman" pitchFamily="18" charset="0"/>
            </a:endParaRPr>
          </a:p>
        </p:txBody>
      </p:sp>
      <p:sp>
        <p:nvSpPr>
          <p:cNvPr id="9" name="Прямоугольник 8"/>
          <p:cNvSpPr/>
          <p:nvPr/>
        </p:nvSpPr>
        <p:spPr>
          <a:xfrm>
            <a:off x="7072330" y="3286124"/>
            <a:ext cx="1214446" cy="3571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CMB</a:t>
            </a:r>
            <a:endParaRPr lang="ru-RU" dirty="0">
              <a:latin typeface="Times New Roman" pitchFamily="18" charset="0"/>
              <a:cs typeface="Times New Roman" pitchFamily="18" charset="0"/>
            </a:endParaRPr>
          </a:p>
        </p:txBody>
      </p:sp>
      <p:sp>
        <p:nvSpPr>
          <p:cNvPr id="10" name="Овал 9"/>
          <p:cNvSpPr/>
          <p:nvPr/>
        </p:nvSpPr>
        <p:spPr>
          <a:xfrm>
            <a:off x="6215074" y="4000504"/>
            <a:ext cx="928694" cy="35719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latin typeface="Times New Roman" pitchFamily="18" charset="0"/>
                <a:cs typeface="Times New Roman" pitchFamily="18" charset="0"/>
              </a:rPr>
              <a:t>CB</a:t>
            </a:r>
            <a:endParaRPr lang="ru-RU" dirty="0">
              <a:latin typeface="Times New Roman" pitchFamily="18" charset="0"/>
              <a:cs typeface="Times New Roman" pitchFamily="18" charset="0"/>
            </a:endParaRPr>
          </a:p>
        </p:txBody>
      </p:sp>
      <p:cxnSp>
        <p:nvCxnSpPr>
          <p:cNvPr id="11" name="Прямая со стрелкой 10"/>
          <p:cNvCxnSpPr/>
          <p:nvPr/>
        </p:nvCxnSpPr>
        <p:spPr>
          <a:xfrm rot="10800000" flipV="1">
            <a:off x="5500694" y="2000240"/>
            <a:ext cx="785818" cy="42862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2" name="Прямая со стрелкой 11"/>
          <p:cNvCxnSpPr/>
          <p:nvPr/>
        </p:nvCxnSpPr>
        <p:spPr>
          <a:xfrm>
            <a:off x="7000892" y="2000240"/>
            <a:ext cx="642942" cy="42862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3" name="Прямая со стрелкой 12"/>
          <p:cNvCxnSpPr>
            <a:stCxn id="6" idx="2"/>
          </p:cNvCxnSpPr>
          <p:nvPr/>
        </p:nvCxnSpPr>
        <p:spPr>
          <a:xfrm rot="5400000">
            <a:off x="6393669" y="2214554"/>
            <a:ext cx="428629"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4" name="Прямая со стрелкой 13"/>
          <p:cNvCxnSpPr/>
          <p:nvPr/>
        </p:nvCxnSpPr>
        <p:spPr>
          <a:xfrm rot="5400000">
            <a:off x="5250661" y="3036091"/>
            <a:ext cx="500066"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5" name="Прямая со стрелкой 14"/>
          <p:cNvCxnSpPr/>
          <p:nvPr/>
        </p:nvCxnSpPr>
        <p:spPr>
          <a:xfrm rot="5400000">
            <a:off x="7536677" y="3036091"/>
            <a:ext cx="500066"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6" name="Прямая со стрелкой 15"/>
          <p:cNvCxnSpPr/>
          <p:nvPr/>
        </p:nvCxnSpPr>
        <p:spPr>
          <a:xfrm>
            <a:off x="5357818" y="3714752"/>
            <a:ext cx="928694" cy="42862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7" name="Прямая со стрелкой 16"/>
          <p:cNvCxnSpPr>
            <a:endCxn id="10" idx="6"/>
          </p:cNvCxnSpPr>
          <p:nvPr/>
        </p:nvCxnSpPr>
        <p:spPr>
          <a:xfrm rot="10800000" flipV="1">
            <a:off x="7143768" y="3714751"/>
            <a:ext cx="785818" cy="46434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aphicFrame>
        <p:nvGraphicFramePr>
          <p:cNvPr id="20483" name="Object 3"/>
          <p:cNvGraphicFramePr>
            <a:graphicFrameLocks noChangeAspect="1"/>
          </p:cNvGraphicFramePr>
          <p:nvPr/>
        </p:nvGraphicFramePr>
        <p:xfrm>
          <a:off x="2143108" y="5643578"/>
          <a:ext cx="1739900" cy="1000125"/>
        </p:xfrm>
        <a:graphic>
          <a:graphicData uri="http://schemas.openxmlformats.org/presentationml/2006/ole">
            <p:oleObj spid="_x0000_s20483" name="Формула" r:id="rId5" imgW="1015920" imgH="583920" progId="Equation.3">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57422" y="142852"/>
            <a:ext cx="5214974" cy="845840"/>
          </a:xfrm>
        </p:spPr>
        <p:txBody>
          <a:bodyPr/>
          <a:lstStyle/>
          <a:p>
            <a:r>
              <a:rPr lang="ru-RU" dirty="0" smtClean="0"/>
              <a:t>РАБОТА В ГРУППАХ</a:t>
            </a:r>
            <a:endParaRPr lang="ru-RU" dirty="0"/>
          </a:p>
        </p:txBody>
      </p:sp>
      <p:graphicFrame>
        <p:nvGraphicFramePr>
          <p:cNvPr id="3" name="Таблица 2"/>
          <p:cNvGraphicFramePr>
            <a:graphicFrameLocks noGrp="1"/>
          </p:cNvGraphicFramePr>
          <p:nvPr/>
        </p:nvGraphicFramePr>
        <p:xfrm>
          <a:off x="1000100" y="1000108"/>
          <a:ext cx="7500990" cy="4356461"/>
        </p:xfrm>
        <a:graphic>
          <a:graphicData uri="http://schemas.openxmlformats.org/drawingml/2006/table">
            <a:tbl>
              <a:tblPr>
                <a:tableStyleId>{5DA37D80-6434-44D0-A028-1B22A696006F}</a:tableStyleId>
              </a:tblPr>
              <a:tblGrid>
                <a:gridCol w="2428638"/>
                <a:gridCol w="2428638"/>
                <a:gridCol w="2643714"/>
              </a:tblGrid>
              <a:tr h="428628">
                <a:tc>
                  <a:txBody>
                    <a:bodyPr/>
                    <a:lstStyle/>
                    <a:p>
                      <a:pPr algn="ctr">
                        <a:lnSpc>
                          <a:spcPct val="115000"/>
                        </a:lnSpc>
                        <a:spcAft>
                          <a:spcPts val="0"/>
                        </a:spcAft>
                      </a:pPr>
                      <a:r>
                        <a:rPr lang="ru-RU" sz="1600" dirty="0"/>
                        <a:t>Переходы</a:t>
                      </a:r>
                      <a:endParaRPr lang="ru-RU" sz="1100" dirty="0">
                        <a:solidFill>
                          <a:srgbClr val="5F497A"/>
                        </a:solidFill>
                        <a:latin typeface="Calibri"/>
                        <a:ea typeface="Times New Roman"/>
                        <a:cs typeface="Times New Roman"/>
                      </a:endParaRPr>
                    </a:p>
                  </a:txBody>
                  <a:tcPr marL="68580" marR="68580" marT="0" marB="0"/>
                </a:tc>
                <a:tc>
                  <a:txBody>
                    <a:bodyPr/>
                    <a:lstStyle/>
                    <a:p>
                      <a:pPr algn="ctr">
                        <a:lnSpc>
                          <a:spcPct val="115000"/>
                        </a:lnSpc>
                        <a:spcAft>
                          <a:spcPts val="0"/>
                        </a:spcAft>
                      </a:pPr>
                      <a:r>
                        <a:rPr lang="en-US" sz="1600" dirty="0"/>
                        <a:t>N=3</a:t>
                      </a:r>
                      <a:endParaRPr lang="ru-RU" sz="1100" dirty="0">
                        <a:solidFill>
                          <a:srgbClr val="5F497A"/>
                        </a:solidFill>
                        <a:latin typeface="Calibri"/>
                        <a:ea typeface="Times New Roman"/>
                        <a:cs typeface="Times New Roman"/>
                      </a:endParaRPr>
                    </a:p>
                  </a:txBody>
                  <a:tcPr marL="68580" marR="68580" marT="0" marB="0"/>
                </a:tc>
                <a:tc>
                  <a:txBody>
                    <a:bodyPr/>
                    <a:lstStyle/>
                    <a:p>
                      <a:pPr algn="ctr">
                        <a:lnSpc>
                          <a:spcPct val="115000"/>
                        </a:lnSpc>
                        <a:spcAft>
                          <a:spcPts val="0"/>
                        </a:spcAft>
                      </a:pPr>
                      <a:r>
                        <a:rPr lang="en-US" sz="1600" dirty="0"/>
                        <a:t>N=4</a:t>
                      </a:r>
                      <a:endParaRPr lang="ru-RU" sz="1100" dirty="0">
                        <a:solidFill>
                          <a:srgbClr val="5F497A"/>
                        </a:solidFill>
                        <a:latin typeface="Calibri"/>
                        <a:ea typeface="Times New Roman"/>
                        <a:cs typeface="Times New Roman"/>
                      </a:endParaRPr>
                    </a:p>
                  </a:txBody>
                  <a:tcPr marL="68580" marR="68580" marT="0" marB="0"/>
                </a:tc>
              </a:tr>
              <a:tr h="533713">
                <a:tc gridSpan="3">
                  <a:txBody>
                    <a:bodyPr/>
                    <a:lstStyle/>
                    <a:p>
                      <a:pPr algn="ctr">
                        <a:lnSpc>
                          <a:spcPct val="115000"/>
                        </a:lnSpc>
                        <a:spcAft>
                          <a:spcPts val="0"/>
                        </a:spcAft>
                      </a:pPr>
                      <a:r>
                        <a:rPr lang="ru-RU" sz="1200" dirty="0"/>
                        <a:t>Зависимость между плоским углом при вершине правильной пирамиды и углом между боковым ребром и  плоскостью основания</a:t>
                      </a:r>
                      <a:endParaRPr lang="ru-RU" sz="1100" dirty="0">
                        <a:solidFill>
                          <a:srgbClr val="5F497A"/>
                        </a:solidFill>
                        <a:latin typeface="Calibri"/>
                        <a:ea typeface="Times New Roman"/>
                        <a:cs typeface="Times New Roman"/>
                      </a:endParaRPr>
                    </a:p>
                  </a:txBody>
                  <a:tcPr marL="68580" marR="68580" marT="0" marB="0"/>
                </a:tc>
                <a:tc hMerge="1">
                  <a:txBody>
                    <a:bodyPr/>
                    <a:lstStyle/>
                    <a:p>
                      <a:endParaRPr lang="ru-RU"/>
                    </a:p>
                  </a:txBody>
                  <a:tcPr/>
                </a:tc>
                <a:tc hMerge="1">
                  <a:txBody>
                    <a:bodyPr/>
                    <a:lstStyle/>
                    <a:p>
                      <a:endParaRPr lang="ru-RU"/>
                    </a:p>
                  </a:txBody>
                  <a:tcPr/>
                </a:tc>
              </a:tr>
              <a:tr h="958941">
                <a:tc>
                  <a:txBody>
                    <a:bodyPr/>
                    <a:lstStyle/>
                    <a:p>
                      <a:pPr algn="ctr">
                        <a:lnSpc>
                          <a:spcPct val="115000"/>
                        </a:lnSpc>
                        <a:spcAft>
                          <a:spcPts val="0"/>
                        </a:spcAft>
                      </a:pPr>
                      <a:endParaRPr lang="ru-RU" sz="1100" dirty="0">
                        <a:solidFill>
                          <a:srgbClr val="5F497A"/>
                        </a:solidFill>
                        <a:latin typeface="Calibri"/>
                        <a:ea typeface="Times New Roman"/>
                        <a:cs typeface="Times New Roman"/>
                      </a:endParaRPr>
                    </a:p>
                  </a:txBody>
                  <a:tcPr marL="68580" marR="68580" marT="0" marB="0"/>
                </a:tc>
                <a:tc>
                  <a:txBody>
                    <a:bodyPr/>
                    <a:lstStyle/>
                    <a:p>
                      <a:pPr algn="ctr">
                        <a:lnSpc>
                          <a:spcPct val="115000"/>
                        </a:lnSpc>
                        <a:spcAft>
                          <a:spcPts val="0"/>
                        </a:spcAft>
                      </a:pPr>
                      <a:endParaRPr lang="ru-RU" sz="1600" dirty="0">
                        <a:solidFill>
                          <a:sysClr val="windowText" lastClr="000000"/>
                        </a:solidFill>
                        <a:latin typeface="Times New Roman"/>
                        <a:ea typeface="Times New Roman"/>
                        <a:cs typeface="Times New Roman"/>
                      </a:endParaRPr>
                    </a:p>
                  </a:txBody>
                  <a:tcPr marL="68580" marR="68580" marT="0" marB="0"/>
                </a:tc>
                <a:tc>
                  <a:txBody>
                    <a:bodyPr/>
                    <a:lstStyle/>
                    <a:p>
                      <a:pPr algn="ctr">
                        <a:lnSpc>
                          <a:spcPct val="115000"/>
                        </a:lnSpc>
                        <a:spcAft>
                          <a:spcPts val="0"/>
                        </a:spcAft>
                      </a:pPr>
                      <a:endParaRPr lang="ru-RU" sz="1600">
                        <a:solidFill>
                          <a:srgbClr val="5F497A"/>
                        </a:solidFill>
                        <a:latin typeface="Times New Roman"/>
                        <a:ea typeface="Times New Roman"/>
                        <a:cs typeface="Times New Roman"/>
                      </a:endParaRPr>
                    </a:p>
                  </a:txBody>
                  <a:tcPr marL="68580" marR="68580" marT="0" marB="0"/>
                </a:tc>
              </a:tr>
              <a:tr h="363477">
                <a:tc gridSpan="3">
                  <a:txBody>
                    <a:bodyPr/>
                    <a:lstStyle/>
                    <a:p>
                      <a:pPr algn="ctr">
                        <a:lnSpc>
                          <a:spcPct val="115000"/>
                        </a:lnSpc>
                        <a:spcAft>
                          <a:spcPts val="0"/>
                        </a:spcAft>
                      </a:pPr>
                      <a:r>
                        <a:rPr lang="ru-RU" sz="1200" dirty="0"/>
                        <a:t>Зависимость между плоским углом при вершине правильной пирамиды и углом при ребре основания</a:t>
                      </a:r>
                      <a:endParaRPr lang="ru-RU" sz="1100" dirty="0">
                        <a:solidFill>
                          <a:srgbClr val="5F497A"/>
                        </a:solidFill>
                        <a:latin typeface="Calibri"/>
                        <a:ea typeface="Times New Roman"/>
                        <a:cs typeface="Times New Roman"/>
                      </a:endParaRPr>
                    </a:p>
                  </a:txBody>
                  <a:tcPr marL="68580" marR="68580" marT="0" marB="0"/>
                </a:tc>
                <a:tc hMerge="1">
                  <a:txBody>
                    <a:bodyPr/>
                    <a:lstStyle/>
                    <a:p>
                      <a:endParaRPr lang="ru-RU"/>
                    </a:p>
                  </a:txBody>
                  <a:tcPr/>
                </a:tc>
                <a:tc hMerge="1">
                  <a:txBody>
                    <a:bodyPr/>
                    <a:lstStyle/>
                    <a:p>
                      <a:endParaRPr lang="ru-RU"/>
                    </a:p>
                  </a:txBody>
                  <a:tcPr/>
                </a:tc>
              </a:tr>
              <a:tr h="928694">
                <a:tc>
                  <a:txBody>
                    <a:bodyPr/>
                    <a:lstStyle/>
                    <a:p>
                      <a:pPr algn="ctr">
                        <a:lnSpc>
                          <a:spcPct val="115000"/>
                        </a:lnSpc>
                        <a:spcAft>
                          <a:spcPts val="0"/>
                        </a:spcAft>
                      </a:pPr>
                      <a:endParaRPr lang="ru-RU" sz="1100">
                        <a:solidFill>
                          <a:srgbClr val="5F497A"/>
                        </a:solidFill>
                        <a:latin typeface="Calibri"/>
                        <a:ea typeface="Times New Roman"/>
                        <a:cs typeface="Times New Roman"/>
                      </a:endParaRPr>
                    </a:p>
                  </a:txBody>
                  <a:tcPr marL="68580" marR="68580" marT="0" marB="0"/>
                </a:tc>
                <a:tc>
                  <a:txBody>
                    <a:bodyPr/>
                    <a:lstStyle/>
                    <a:p>
                      <a:pPr algn="ctr">
                        <a:lnSpc>
                          <a:spcPct val="115000"/>
                        </a:lnSpc>
                        <a:spcAft>
                          <a:spcPts val="0"/>
                        </a:spcAft>
                      </a:pPr>
                      <a:endParaRPr lang="ru-RU" sz="1600" dirty="0">
                        <a:solidFill>
                          <a:srgbClr val="5F497A"/>
                        </a:solidFill>
                        <a:latin typeface="Times New Roman"/>
                        <a:ea typeface="Times New Roman"/>
                        <a:cs typeface="Times New Roman"/>
                      </a:endParaRPr>
                    </a:p>
                  </a:txBody>
                  <a:tcPr marL="68580" marR="68580" marT="0" marB="0"/>
                </a:tc>
                <a:tc>
                  <a:txBody>
                    <a:bodyPr/>
                    <a:lstStyle/>
                    <a:p>
                      <a:pPr algn="ctr">
                        <a:lnSpc>
                          <a:spcPct val="115000"/>
                        </a:lnSpc>
                        <a:spcAft>
                          <a:spcPts val="0"/>
                        </a:spcAft>
                      </a:pPr>
                      <a:endParaRPr lang="ru-RU" sz="1600">
                        <a:solidFill>
                          <a:srgbClr val="5F497A"/>
                        </a:solidFill>
                        <a:latin typeface="Times New Roman"/>
                        <a:ea typeface="Times New Roman"/>
                        <a:cs typeface="Times New Roman"/>
                      </a:endParaRPr>
                    </a:p>
                  </a:txBody>
                  <a:tcPr marL="68580" marR="68580" marT="0" marB="0"/>
                </a:tc>
              </a:tr>
              <a:tr h="285752">
                <a:tc gridSpan="3">
                  <a:txBody>
                    <a:bodyPr/>
                    <a:lstStyle/>
                    <a:p>
                      <a:pPr algn="ctr">
                        <a:lnSpc>
                          <a:spcPct val="115000"/>
                        </a:lnSpc>
                        <a:spcAft>
                          <a:spcPts val="0"/>
                        </a:spcAft>
                      </a:pPr>
                      <a:r>
                        <a:rPr lang="ru-RU" sz="1200"/>
                        <a:t>Зависимость между плоским углом при вершине правильной пирамиды и углом при боковом ребре</a:t>
                      </a:r>
                      <a:endParaRPr lang="ru-RU" sz="1100">
                        <a:solidFill>
                          <a:srgbClr val="5F497A"/>
                        </a:solidFill>
                        <a:latin typeface="Calibri"/>
                        <a:ea typeface="Times New Roman"/>
                        <a:cs typeface="Times New Roman"/>
                      </a:endParaRPr>
                    </a:p>
                  </a:txBody>
                  <a:tcPr marL="68580" marR="68580" marT="0" marB="0"/>
                </a:tc>
                <a:tc hMerge="1">
                  <a:txBody>
                    <a:bodyPr/>
                    <a:lstStyle/>
                    <a:p>
                      <a:endParaRPr lang="ru-RU"/>
                    </a:p>
                  </a:txBody>
                  <a:tcPr/>
                </a:tc>
                <a:tc hMerge="1">
                  <a:txBody>
                    <a:bodyPr/>
                    <a:lstStyle/>
                    <a:p>
                      <a:endParaRPr lang="ru-RU"/>
                    </a:p>
                  </a:txBody>
                  <a:tcPr/>
                </a:tc>
              </a:tr>
              <a:tr h="857256">
                <a:tc>
                  <a:txBody>
                    <a:bodyPr/>
                    <a:lstStyle/>
                    <a:p>
                      <a:pPr algn="ctr">
                        <a:lnSpc>
                          <a:spcPct val="115000"/>
                        </a:lnSpc>
                        <a:spcAft>
                          <a:spcPts val="0"/>
                        </a:spcAft>
                      </a:pPr>
                      <a:endParaRPr lang="ru-RU" sz="1100" dirty="0">
                        <a:solidFill>
                          <a:srgbClr val="5F497A"/>
                        </a:solidFill>
                        <a:latin typeface="Calibri"/>
                        <a:ea typeface="Times New Roman"/>
                        <a:cs typeface="Times New Roman"/>
                      </a:endParaRPr>
                    </a:p>
                  </a:txBody>
                  <a:tcPr marL="68580" marR="68580" marT="0" marB="0"/>
                </a:tc>
                <a:tc>
                  <a:txBody>
                    <a:bodyPr/>
                    <a:lstStyle/>
                    <a:p>
                      <a:pPr algn="ctr">
                        <a:lnSpc>
                          <a:spcPct val="115000"/>
                        </a:lnSpc>
                        <a:spcAft>
                          <a:spcPts val="0"/>
                        </a:spcAft>
                      </a:pPr>
                      <a:endParaRPr lang="ru-RU" sz="1600" dirty="0">
                        <a:solidFill>
                          <a:srgbClr val="5F497A"/>
                        </a:solidFill>
                        <a:latin typeface="Times New Roman"/>
                        <a:ea typeface="Times New Roman"/>
                        <a:cs typeface="Times New Roman"/>
                      </a:endParaRPr>
                    </a:p>
                  </a:txBody>
                  <a:tcPr marL="68580" marR="68580" marT="0" marB="0"/>
                </a:tc>
                <a:tc>
                  <a:txBody>
                    <a:bodyPr/>
                    <a:lstStyle/>
                    <a:p>
                      <a:pPr algn="ctr">
                        <a:lnSpc>
                          <a:spcPct val="115000"/>
                        </a:lnSpc>
                        <a:spcAft>
                          <a:spcPts val="0"/>
                        </a:spcAft>
                      </a:pPr>
                      <a:endParaRPr lang="ru-RU" sz="1600" dirty="0">
                        <a:solidFill>
                          <a:srgbClr val="5F497A"/>
                        </a:solidFill>
                        <a:latin typeface="Times New Roman"/>
                        <a:ea typeface="Times New Roman"/>
                        <a:cs typeface="Times New Roman"/>
                      </a:endParaRPr>
                    </a:p>
                  </a:txBody>
                  <a:tcPr marL="68580" marR="68580" marT="0" marB="0"/>
                </a:tc>
              </a:tr>
            </a:tbl>
          </a:graphicData>
        </a:graphic>
      </p:graphicFrame>
      <p:pic>
        <p:nvPicPr>
          <p:cNvPr id="21513" name="Рисунок 2"/>
          <p:cNvPicPr>
            <a:picLocks noChangeAspect="1" noChangeArrowheads="1"/>
          </p:cNvPicPr>
          <p:nvPr/>
        </p:nvPicPr>
        <p:blipFill>
          <a:blip r:embed="rId2"/>
          <a:srcRect/>
          <a:stretch>
            <a:fillRect/>
          </a:stretch>
        </p:blipFill>
        <p:spPr bwMode="auto">
          <a:xfrm>
            <a:off x="1285852" y="2000240"/>
            <a:ext cx="1590675" cy="866775"/>
          </a:xfrm>
          <a:prstGeom prst="rect">
            <a:avLst/>
          </a:prstGeom>
          <a:noFill/>
        </p:spPr>
      </p:pic>
      <p:pic>
        <p:nvPicPr>
          <p:cNvPr id="21512" name="Рисунок 5"/>
          <p:cNvPicPr>
            <a:picLocks noChangeAspect="1" noChangeArrowheads="1"/>
          </p:cNvPicPr>
          <p:nvPr/>
        </p:nvPicPr>
        <p:blipFill>
          <a:blip r:embed="rId3"/>
          <a:srcRect/>
          <a:stretch>
            <a:fillRect/>
          </a:stretch>
        </p:blipFill>
        <p:spPr bwMode="auto">
          <a:xfrm>
            <a:off x="6786578" y="5715016"/>
            <a:ext cx="1514475" cy="952500"/>
          </a:xfrm>
          <a:prstGeom prst="rect">
            <a:avLst/>
          </a:prstGeom>
          <a:noFill/>
        </p:spPr>
      </p:pic>
      <p:pic>
        <p:nvPicPr>
          <p:cNvPr id="21511" name="Рисунок 6"/>
          <p:cNvPicPr>
            <a:picLocks noChangeAspect="1" noChangeArrowheads="1"/>
          </p:cNvPicPr>
          <p:nvPr/>
        </p:nvPicPr>
        <p:blipFill>
          <a:blip r:embed="rId4"/>
          <a:srcRect/>
          <a:stretch>
            <a:fillRect/>
          </a:stretch>
        </p:blipFill>
        <p:spPr bwMode="auto">
          <a:xfrm>
            <a:off x="4214810" y="5715016"/>
            <a:ext cx="1562100" cy="581025"/>
          </a:xfrm>
          <a:prstGeom prst="rect">
            <a:avLst/>
          </a:prstGeom>
          <a:noFill/>
        </p:spPr>
      </p:pic>
      <p:pic>
        <p:nvPicPr>
          <p:cNvPr id="21510" name="Рисунок 3"/>
          <p:cNvPicPr>
            <a:picLocks noChangeAspect="1" noChangeArrowheads="1"/>
          </p:cNvPicPr>
          <p:nvPr/>
        </p:nvPicPr>
        <p:blipFill>
          <a:blip r:embed="rId5">
            <a:lum bright="-12000" contrast="36000"/>
          </a:blip>
          <a:srcRect/>
          <a:stretch>
            <a:fillRect/>
          </a:stretch>
        </p:blipFill>
        <p:spPr bwMode="auto">
          <a:xfrm>
            <a:off x="1285852" y="3357562"/>
            <a:ext cx="1643074" cy="785818"/>
          </a:xfrm>
          <a:prstGeom prst="rect">
            <a:avLst/>
          </a:prstGeom>
          <a:noFill/>
        </p:spPr>
      </p:pic>
      <p:pic>
        <p:nvPicPr>
          <p:cNvPr id="21509" name="Рисунок 7"/>
          <p:cNvPicPr>
            <a:picLocks noChangeAspect="1" noChangeArrowheads="1"/>
          </p:cNvPicPr>
          <p:nvPr/>
        </p:nvPicPr>
        <p:blipFill>
          <a:blip r:embed="rId6"/>
          <a:srcRect/>
          <a:stretch>
            <a:fillRect/>
          </a:stretch>
        </p:blipFill>
        <p:spPr bwMode="auto">
          <a:xfrm>
            <a:off x="357158" y="5572140"/>
            <a:ext cx="1276350" cy="962025"/>
          </a:xfrm>
          <a:prstGeom prst="rect">
            <a:avLst/>
          </a:prstGeom>
          <a:noFill/>
        </p:spPr>
      </p:pic>
      <p:pic>
        <p:nvPicPr>
          <p:cNvPr id="21508" name="Рисунок 8"/>
          <p:cNvPicPr>
            <a:picLocks noChangeAspect="1" noChangeArrowheads="1"/>
          </p:cNvPicPr>
          <p:nvPr/>
        </p:nvPicPr>
        <p:blipFill>
          <a:blip r:embed="rId7"/>
          <a:srcRect/>
          <a:stretch>
            <a:fillRect/>
          </a:stretch>
        </p:blipFill>
        <p:spPr bwMode="auto">
          <a:xfrm>
            <a:off x="6357950" y="3500438"/>
            <a:ext cx="1214446" cy="611298"/>
          </a:xfrm>
          <a:prstGeom prst="rect">
            <a:avLst/>
          </a:prstGeom>
          <a:noFill/>
        </p:spPr>
      </p:pic>
      <p:pic>
        <p:nvPicPr>
          <p:cNvPr id="21507" name="Рисунок 4"/>
          <p:cNvPicPr>
            <a:picLocks noChangeAspect="1" noChangeArrowheads="1"/>
          </p:cNvPicPr>
          <p:nvPr/>
        </p:nvPicPr>
        <p:blipFill>
          <a:blip r:embed="rId8">
            <a:lum bright="-6000" contrast="30000"/>
          </a:blip>
          <a:srcRect/>
          <a:stretch>
            <a:fillRect/>
          </a:stretch>
        </p:blipFill>
        <p:spPr bwMode="auto">
          <a:xfrm>
            <a:off x="1214414" y="4500570"/>
            <a:ext cx="1695450" cy="800100"/>
          </a:xfrm>
          <a:prstGeom prst="rect">
            <a:avLst/>
          </a:prstGeom>
          <a:noFill/>
        </p:spPr>
      </p:pic>
      <p:pic>
        <p:nvPicPr>
          <p:cNvPr id="21506" name="Рисунок 9"/>
          <p:cNvPicPr>
            <a:picLocks noChangeAspect="1" noChangeArrowheads="1"/>
          </p:cNvPicPr>
          <p:nvPr/>
        </p:nvPicPr>
        <p:blipFill>
          <a:blip r:embed="rId9"/>
          <a:srcRect/>
          <a:stretch>
            <a:fillRect/>
          </a:stretch>
        </p:blipFill>
        <p:spPr bwMode="auto">
          <a:xfrm>
            <a:off x="3857620" y="4643446"/>
            <a:ext cx="1500198" cy="721090"/>
          </a:xfrm>
          <a:prstGeom prst="rect">
            <a:avLst/>
          </a:prstGeom>
          <a:noFill/>
        </p:spPr>
      </p:pic>
      <p:pic>
        <p:nvPicPr>
          <p:cNvPr id="21505" name="Рисунок 11"/>
          <p:cNvPicPr>
            <a:picLocks noChangeAspect="1" noChangeArrowheads="1"/>
          </p:cNvPicPr>
          <p:nvPr/>
        </p:nvPicPr>
        <p:blipFill>
          <a:blip r:embed="rId10"/>
          <a:srcRect/>
          <a:stretch>
            <a:fillRect/>
          </a:stretch>
        </p:blipFill>
        <p:spPr bwMode="auto">
          <a:xfrm>
            <a:off x="2214546" y="5643578"/>
            <a:ext cx="1381125" cy="86677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57422" y="142852"/>
            <a:ext cx="5214974" cy="845840"/>
          </a:xfrm>
        </p:spPr>
        <p:txBody>
          <a:bodyPr/>
          <a:lstStyle/>
          <a:p>
            <a:r>
              <a:rPr lang="ru-RU" dirty="0" smtClean="0"/>
              <a:t>РАБОТА В ГРУППАХ</a:t>
            </a:r>
            <a:endParaRPr lang="ru-RU" dirty="0"/>
          </a:p>
        </p:txBody>
      </p:sp>
      <p:graphicFrame>
        <p:nvGraphicFramePr>
          <p:cNvPr id="3" name="Таблица 2"/>
          <p:cNvGraphicFramePr>
            <a:graphicFrameLocks noGrp="1"/>
          </p:cNvGraphicFramePr>
          <p:nvPr/>
        </p:nvGraphicFramePr>
        <p:xfrm>
          <a:off x="1000100" y="1000108"/>
          <a:ext cx="7500990" cy="4643471"/>
        </p:xfrm>
        <a:graphic>
          <a:graphicData uri="http://schemas.openxmlformats.org/drawingml/2006/table">
            <a:tbl>
              <a:tblPr>
                <a:tableStyleId>{5DA37D80-6434-44D0-A028-1B22A696006F}</a:tableStyleId>
              </a:tblPr>
              <a:tblGrid>
                <a:gridCol w="2428638"/>
                <a:gridCol w="2428638"/>
                <a:gridCol w="2643714"/>
              </a:tblGrid>
              <a:tr h="456867">
                <a:tc>
                  <a:txBody>
                    <a:bodyPr/>
                    <a:lstStyle/>
                    <a:p>
                      <a:pPr algn="ctr">
                        <a:lnSpc>
                          <a:spcPct val="115000"/>
                        </a:lnSpc>
                        <a:spcAft>
                          <a:spcPts val="0"/>
                        </a:spcAft>
                      </a:pPr>
                      <a:r>
                        <a:rPr lang="ru-RU" sz="1600" dirty="0"/>
                        <a:t>Переходы</a:t>
                      </a:r>
                      <a:endParaRPr lang="ru-RU" sz="1100" dirty="0">
                        <a:solidFill>
                          <a:srgbClr val="5F497A"/>
                        </a:solidFill>
                        <a:latin typeface="Calibri"/>
                        <a:ea typeface="Times New Roman"/>
                        <a:cs typeface="Times New Roman"/>
                      </a:endParaRPr>
                    </a:p>
                  </a:txBody>
                  <a:tcPr marL="68580" marR="68580" marT="0" marB="0"/>
                </a:tc>
                <a:tc>
                  <a:txBody>
                    <a:bodyPr/>
                    <a:lstStyle/>
                    <a:p>
                      <a:pPr algn="ctr">
                        <a:lnSpc>
                          <a:spcPct val="115000"/>
                        </a:lnSpc>
                        <a:spcAft>
                          <a:spcPts val="0"/>
                        </a:spcAft>
                      </a:pPr>
                      <a:r>
                        <a:rPr lang="en-US" sz="1600" dirty="0"/>
                        <a:t>N=3</a:t>
                      </a:r>
                      <a:endParaRPr lang="ru-RU" sz="1100" dirty="0">
                        <a:solidFill>
                          <a:srgbClr val="5F497A"/>
                        </a:solidFill>
                        <a:latin typeface="Calibri"/>
                        <a:ea typeface="Times New Roman"/>
                        <a:cs typeface="Times New Roman"/>
                      </a:endParaRPr>
                    </a:p>
                  </a:txBody>
                  <a:tcPr marL="68580" marR="68580" marT="0" marB="0"/>
                </a:tc>
                <a:tc>
                  <a:txBody>
                    <a:bodyPr/>
                    <a:lstStyle/>
                    <a:p>
                      <a:pPr algn="ctr">
                        <a:lnSpc>
                          <a:spcPct val="115000"/>
                        </a:lnSpc>
                        <a:spcAft>
                          <a:spcPts val="0"/>
                        </a:spcAft>
                      </a:pPr>
                      <a:r>
                        <a:rPr lang="en-US" sz="1600" dirty="0"/>
                        <a:t>N=4</a:t>
                      </a:r>
                      <a:endParaRPr lang="ru-RU" sz="1100" dirty="0">
                        <a:solidFill>
                          <a:srgbClr val="5F497A"/>
                        </a:solidFill>
                        <a:latin typeface="Calibri"/>
                        <a:ea typeface="Times New Roman"/>
                        <a:cs typeface="Times New Roman"/>
                      </a:endParaRPr>
                    </a:p>
                  </a:txBody>
                  <a:tcPr marL="68580" marR="68580" marT="0" marB="0"/>
                </a:tc>
              </a:tr>
              <a:tr h="568875">
                <a:tc gridSpan="3">
                  <a:txBody>
                    <a:bodyPr/>
                    <a:lstStyle/>
                    <a:p>
                      <a:pPr algn="ctr">
                        <a:lnSpc>
                          <a:spcPct val="115000"/>
                        </a:lnSpc>
                        <a:spcAft>
                          <a:spcPts val="0"/>
                        </a:spcAft>
                      </a:pPr>
                      <a:r>
                        <a:rPr lang="ru-RU" sz="1200" dirty="0"/>
                        <a:t>Зависимость между плоским углом при вершине правильной пирамиды и углом между боковым ребром и  плоскостью основания</a:t>
                      </a:r>
                      <a:endParaRPr lang="ru-RU" sz="1100" dirty="0">
                        <a:solidFill>
                          <a:srgbClr val="5F497A"/>
                        </a:solidFill>
                        <a:latin typeface="Calibri"/>
                        <a:ea typeface="Times New Roman"/>
                        <a:cs typeface="Times New Roman"/>
                      </a:endParaRPr>
                    </a:p>
                  </a:txBody>
                  <a:tcPr marL="68580" marR="68580" marT="0" marB="0"/>
                </a:tc>
                <a:tc hMerge="1">
                  <a:txBody>
                    <a:bodyPr/>
                    <a:lstStyle/>
                    <a:p>
                      <a:endParaRPr lang="ru-RU"/>
                    </a:p>
                  </a:txBody>
                  <a:tcPr/>
                </a:tc>
                <a:tc hMerge="1">
                  <a:txBody>
                    <a:bodyPr/>
                    <a:lstStyle/>
                    <a:p>
                      <a:endParaRPr lang="ru-RU"/>
                    </a:p>
                  </a:txBody>
                  <a:tcPr/>
                </a:tc>
              </a:tr>
              <a:tr h="1022117">
                <a:tc>
                  <a:txBody>
                    <a:bodyPr/>
                    <a:lstStyle/>
                    <a:p>
                      <a:pPr algn="ctr">
                        <a:lnSpc>
                          <a:spcPct val="115000"/>
                        </a:lnSpc>
                        <a:spcAft>
                          <a:spcPts val="0"/>
                        </a:spcAft>
                      </a:pPr>
                      <a:endParaRPr lang="ru-RU" sz="1100" dirty="0">
                        <a:solidFill>
                          <a:srgbClr val="5F497A"/>
                        </a:solidFill>
                        <a:latin typeface="Calibri"/>
                        <a:ea typeface="Times New Roman"/>
                        <a:cs typeface="Times New Roman"/>
                      </a:endParaRPr>
                    </a:p>
                  </a:txBody>
                  <a:tcPr marL="68580" marR="68580" marT="0" marB="0"/>
                </a:tc>
                <a:tc>
                  <a:txBody>
                    <a:bodyPr/>
                    <a:lstStyle/>
                    <a:p>
                      <a:pPr algn="ctr">
                        <a:lnSpc>
                          <a:spcPct val="115000"/>
                        </a:lnSpc>
                        <a:spcAft>
                          <a:spcPts val="0"/>
                        </a:spcAft>
                      </a:pPr>
                      <a:endParaRPr lang="ru-RU" sz="1600" dirty="0">
                        <a:solidFill>
                          <a:sysClr val="windowText" lastClr="000000"/>
                        </a:solidFill>
                        <a:latin typeface="Times New Roman"/>
                        <a:ea typeface="Times New Roman"/>
                        <a:cs typeface="Times New Roman"/>
                      </a:endParaRPr>
                    </a:p>
                  </a:txBody>
                  <a:tcPr marL="68580" marR="68580" marT="0" marB="0"/>
                </a:tc>
                <a:tc>
                  <a:txBody>
                    <a:bodyPr/>
                    <a:lstStyle/>
                    <a:p>
                      <a:pPr algn="ctr">
                        <a:lnSpc>
                          <a:spcPct val="115000"/>
                        </a:lnSpc>
                        <a:spcAft>
                          <a:spcPts val="0"/>
                        </a:spcAft>
                      </a:pPr>
                      <a:endParaRPr lang="ru-RU" sz="1600">
                        <a:solidFill>
                          <a:srgbClr val="5F497A"/>
                        </a:solidFill>
                        <a:latin typeface="Times New Roman"/>
                        <a:ea typeface="Times New Roman"/>
                        <a:cs typeface="Times New Roman"/>
                      </a:endParaRPr>
                    </a:p>
                  </a:txBody>
                  <a:tcPr marL="68580" marR="68580" marT="0" marB="0"/>
                </a:tc>
              </a:tr>
              <a:tr h="387423">
                <a:tc gridSpan="3">
                  <a:txBody>
                    <a:bodyPr/>
                    <a:lstStyle/>
                    <a:p>
                      <a:pPr algn="ctr">
                        <a:lnSpc>
                          <a:spcPct val="115000"/>
                        </a:lnSpc>
                        <a:spcAft>
                          <a:spcPts val="0"/>
                        </a:spcAft>
                      </a:pPr>
                      <a:r>
                        <a:rPr lang="ru-RU" sz="1200" dirty="0"/>
                        <a:t>Зависимость между плоским углом при вершине правильной пирамиды и углом при ребре основания</a:t>
                      </a:r>
                      <a:endParaRPr lang="ru-RU" sz="1100" dirty="0">
                        <a:solidFill>
                          <a:srgbClr val="5F497A"/>
                        </a:solidFill>
                        <a:latin typeface="Calibri"/>
                        <a:ea typeface="Times New Roman"/>
                        <a:cs typeface="Times New Roman"/>
                      </a:endParaRPr>
                    </a:p>
                  </a:txBody>
                  <a:tcPr marL="68580" marR="68580" marT="0" marB="0"/>
                </a:tc>
                <a:tc hMerge="1">
                  <a:txBody>
                    <a:bodyPr/>
                    <a:lstStyle/>
                    <a:p>
                      <a:endParaRPr lang="ru-RU"/>
                    </a:p>
                  </a:txBody>
                  <a:tcPr/>
                </a:tc>
                <a:tc hMerge="1">
                  <a:txBody>
                    <a:bodyPr/>
                    <a:lstStyle/>
                    <a:p>
                      <a:endParaRPr lang="ru-RU"/>
                    </a:p>
                  </a:txBody>
                  <a:tcPr/>
                </a:tc>
              </a:tr>
              <a:tr h="989878">
                <a:tc>
                  <a:txBody>
                    <a:bodyPr/>
                    <a:lstStyle/>
                    <a:p>
                      <a:pPr algn="ctr">
                        <a:lnSpc>
                          <a:spcPct val="115000"/>
                        </a:lnSpc>
                        <a:spcAft>
                          <a:spcPts val="0"/>
                        </a:spcAft>
                      </a:pPr>
                      <a:endParaRPr lang="ru-RU" sz="1100" dirty="0">
                        <a:solidFill>
                          <a:srgbClr val="5F497A"/>
                        </a:solidFill>
                        <a:latin typeface="Calibri"/>
                        <a:ea typeface="Times New Roman"/>
                        <a:cs typeface="Times New Roman"/>
                      </a:endParaRPr>
                    </a:p>
                  </a:txBody>
                  <a:tcPr marL="68580" marR="68580" marT="0" marB="0"/>
                </a:tc>
                <a:tc>
                  <a:txBody>
                    <a:bodyPr/>
                    <a:lstStyle/>
                    <a:p>
                      <a:pPr algn="ctr">
                        <a:lnSpc>
                          <a:spcPct val="115000"/>
                        </a:lnSpc>
                        <a:spcAft>
                          <a:spcPts val="0"/>
                        </a:spcAft>
                      </a:pPr>
                      <a:endParaRPr lang="ru-RU" sz="1600" dirty="0">
                        <a:solidFill>
                          <a:srgbClr val="5F497A"/>
                        </a:solidFill>
                        <a:latin typeface="Times New Roman"/>
                        <a:ea typeface="Times New Roman"/>
                        <a:cs typeface="Times New Roman"/>
                      </a:endParaRPr>
                    </a:p>
                  </a:txBody>
                  <a:tcPr marL="68580" marR="68580" marT="0" marB="0"/>
                </a:tc>
                <a:tc>
                  <a:txBody>
                    <a:bodyPr/>
                    <a:lstStyle/>
                    <a:p>
                      <a:pPr algn="ctr">
                        <a:lnSpc>
                          <a:spcPct val="115000"/>
                        </a:lnSpc>
                        <a:spcAft>
                          <a:spcPts val="0"/>
                        </a:spcAft>
                      </a:pPr>
                      <a:endParaRPr lang="ru-RU" sz="1600">
                        <a:solidFill>
                          <a:srgbClr val="5F497A"/>
                        </a:solidFill>
                        <a:latin typeface="Times New Roman"/>
                        <a:ea typeface="Times New Roman"/>
                        <a:cs typeface="Times New Roman"/>
                      </a:endParaRPr>
                    </a:p>
                  </a:txBody>
                  <a:tcPr marL="68580" marR="68580" marT="0" marB="0"/>
                </a:tc>
              </a:tr>
              <a:tr h="304578">
                <a:tc gridSpan="3">
                  <a:txBody>
                    <a:bodyPr/>
                    <a:lstStyle/>
                    <a:p>
                      <a:pPr algn="ctr">
                        <a:lnSpc>
                          <a:spcPct val="115000"/>
                        </a:lnSpc>
                        <a:spcAft>
                          <a:spcPts val="0"/>
                        </a:spcAft>
                      </a:pPr>
                      <a:r>
                        <a:rPr lang="ru-RU" sz="1200"/>
                        <a:t>Зависимость между плоским углом при вершине правильной пирамиды и углом при боковом ребре</a:t>
                      </a:r>
                      <a:endParaRPr lang="ru-RU" sz="1100">
                        <a:solidFill>
                          <a:srgbClr val="5F497A"/>
                        </a:solidFill>
                        <a:latin typeface="Calibri"/>
                        <a:ea typeface="Times New Roman"/>
                        <a:cs typeface="Times New Roman"/>
                      </a:endParaRPr>
                    </a:p>
                  </a:txBody>
                  <a:tcPr marL="68580" marR="68580" marT="0" marB="0"/>
                </a:tc>
                <a:tc hMerge="1">
                  <a:txBody>
                    <a:bodyPr/>
                    <a:lstStyle/>
                    <a:p>
                      <a:endParaRPr lang="ru-RU"/>
                    </a:p>
                  </a:txBody>
                  <a:tcPr/>
                </a:tc>
                <a:tc hMerge="1">
                  <a:txBody>
                    <a:bodyPr/>
                    <a:lstStyle/>
                    <a:p>
                      <a:endParaRPr lang="ru-RU"/>
                    </a:p>
                  </a:txBody>
                  <a:tcPr/>
                </a:tc>
              </a:tr>
              <a:tr h="913733">
                <a:tc>
                  <a:txBody>
                    <a:bodyPr/>
                    <a:lstStyle/>
                    <a:p>
                      <a:pPr algn="ctr">
                        <a:lnSpc>
                          <a:spcPct val="115000"/>
                        </a:lnSpc>
                        <a:spcAft>
                          <a:spcPts val="0"/>
                        </a:spcAft>
                      </a:pPr>
                      <a:endParaRPr lang="ru-RU" sz="1100" dirty="0">
                        <a:solidFill>
                          <a:srgbClr val="5F497A"/>
                        </a:solidFill>
                        <a:latin typeface="Calibri"/>
                        <a:ea typeface="Times New Roman"/>
                        <a:cs typeface="Times New Roman"/>
                      </a:endParaRPr>
                    </a:p>
                  </a:txBody>
                  <a:tcPr marL="68580" marR="68580" marT="0" marB="0"/>
                </a:tc>
                <a:tc>
                  <a:txBody>
                    <a:bodyPr/>
                    <a:lstStyle/>
                    <a:p>
                      <a:pPr algn="ctr">
                        <a:lnSpc>
                          <a:spcPct val="115000"/>
                        </a:lnSpc>
                        <a:spcAft>
                          <a:spcPts val="0"/>
                        </a:spcAft>
                      </a:pPr>
                      <a:endParaRPr lang="ru-RU" sz="1600" dirty="0">
                        <a:solidFill>
                          <a:srgbClr val="5F497A"/>
                        </a:solidFill>
                        <a:latin typeface="Times New Roman"/>
                        <a:ea typeface="Times New Roman"/>
                        <a:cs typeface="Times New Roman"/>
                      </a:endParaRPr>
                    </a:p>
                  </a:txBody>
                  <a:tcPr marL="68580" marR="68580" marT="0" marB="0"/>
                </a:tc>
                <a:tc>
                  <a:txBody>
                    <a:bodyPr/>
                    <a:lstStyle/>
                    <a:p>
                      <a:pPr algn="ctr">
                        <a:lnSpc>
                          <a:spcPct val="115000"/>
                        </a:lnSpc>
                        <a:spcAft>
                          <a:spcPts val="0"/>
                        </a:spcAft>
                      </a:pPr>
                      <a:endParaRPr lang="ru-RU" sz="1600" dirty="0">
                        <a:solidFill>
                          <a:srgbClr val="5F497A"/>
                        </a:solidFill>
                        <a:latin typeface="Times New Roman"/>
                        <a:ea typeface="Times New Roman"/>
                        <a:cs typeface="Times New Roman"/>
                      </a:endParaRPr>
                    </a:p>
                  </a:txBody>
                  <a:tcPr marL="68580" marR="68580" marT="0" marB="0"/>
                </a:tc>
              </a:tr>
            </a:tbl>
          </a:graphicData>
        </a:graphic>
      </p:graphicFrame>
      <p:pic>
        <p:nvPicPr>
          <p:cNvPr id="21513" name="Рисунок 2"/>
          <p:cNvPicPr>
            <a:picLocks noChangeAspect="1" noChangeArrowheads="1"/>
          </p:cNvPicPr>
          <p:nvPr/>
        </p:nvPicPr>
        <p:blipFill>
          <a:blip r:embed="rId2"/>
          <a:srcRect/>
          <a:stretch>
            <a:fillRect/>
          </a:stretch>
        </p:blipFill>
        <p:spPr bwMode="auto">
          <a:xfrm>
            <a:off x="1285852" y="2071678"/>
            <a:ext cx="1590675" cy="866775"/>
          </a:xfrm>
          <a:prstGeom prst="rect">
            <a:avLst/>
          </a:prstGeom>
          <a:noFill/>
        </p:spPr>
      </p:pic>
      <p:pic>
        <p:nvPicPr>
          <p:cNvPr id="21512" name="Рисунок 5"/>
          <p:cNvPicPr>
            <a:picLocks noChangeAspect="1" noChangeArrowheads="1"/>
          </p:cNvPicPr>
          <p:nvPr/>
        </p:nvPicPr>
        <p:blipFill>
          <a:blip r:embed="rId3"/>
          <a:srcRect/>
          <a:stretch>
            <a:fillRect/>
          </a:stretch>
        </p:blipFill>
        <p:spPr bwMode="auto">
          <a:xfrm>
            <a:off x="3643306" y="1928802"/>
            <a:ext cx="1514475" cy="952500"/>
          </a:xfrm>
          <a:prstGeom prst="rect">
            <a:avLst/>
          </a:prstGeom>
          <a:noFill/>
        </p:spPr>
      </p:pic>
      <p:pic>
        <p:nvPicPr>
          <p:cNvPr id="21511" name="Рисунок 6"/>
          <p:cNvPicPr>
            <a:picLocks noChangeAspect="1" noChangeArrowheads="1"/>
          </p:cNvPicPr>
          <p:nvPr/>
        </p:nvPicPr>
        <p:blipFill>
          <a:blip r:embed="rId4"/>
          <a:srcRect/>
          <a:stretch>
            <a:fillRect/>
          </a:stretch>
        </p:blipFill>
        <p:spPr bwMode="auto">
          <a:xfrm>
            <a:off x="6215074" y="2143116"/>
            <a:ext cx="1562100" cy="581025"/>
          </a:xfrm>
          <a:prstGeom prst="rect">
            <a:avLst/>
          </a:prstGeom>
          <a:noFill/>
        </p:spPr>
      </p:pic>
      <p:pic>
        <p:nvPicPr>
          <p:cNvPr id="21510" name="Рисунок 3"/>
          <p:cNvPicPr>
            <a:picLocks noChangeAspect="1" noChangeArrowheads="1"/>
          </p:cNvPicPr>
          <p:nvPr/>
        </p:nvPicPr>
        <p:blipFill>
          <a:blip r:embed="rId5">
            <a:lum bright="-12000" contrast="36000"/>
          </a:blip>
          <a:srcRect/>
          <a:stretch>
            <a:fillRect/>
          </a:stretch>
        </p:blipFill>
        <p:spPr bwMode="auto">
          <a:xfrm>
            <a:off x="1285852" y="3500438"/>
            <a:ext cx="1643074" cy="866676"/>
          </a:xfrm>
          <a:prstGeom prst="rect">
            <a:avLst/>
          </a:prstGeom>
          <a:noFill/>
        </p:spPr>
      </p:pic>
      <p:pic>
        <p:nvPicPr>
          <p:cNvPr id="21509" name="Рисунок 7"/>
          <p:cNvPicPr>
            <a:picLocks noChangeAspect="1" noChangeArrowheads="1"/>
          </p:cNvPicPr>
          <p:nvPr/>
        </p:nvPicPr>
        <p:blipFill>
          <a:blip r:embed="rId6"/>
          <a:srcRect/>
          <a:stretch>
            <a:fillRect/>
          </a:stretch>
        </p:blipFill>
        <p:spPr bwMode="auto">
          <a:xfrm>
            <a:off x="3786182" y="3429000"/>
            <a:ext cx="1276350" cy="890587"/>
          </a:xfrm>
          <a:prstGeom prst="rect">
            <a:avLst/>
          </a:prstGeom>
          <a:noFill/>
        </p:spPr>
      </p:pic>
      <p:pic>
        <p:nvPicPr>
          <p:cNvPr id="21508" name="Рисунок 8"/>
          <p:cNvPicPr>
            <a:picLocks noChangeAspect="1" noChangeArrowheads="1"/>
          </p:cNvPicPr>
          <p:nvPr/>
        </p:nvPicPr>
        <p:blipFill>
          <a:blip r:embed="rId7"/>
          <a:srcRect/>
          <a:stretch>
            <a:fillRect/>
          </a:stretch>
        </p:blipFill>
        <p:spPr bwMode="auto">
          <a:xfrm>
            <a:off x="6357950" y="3571876"/>
            <a:ext cx="1285884" cy="611298"/>
          </a:xfrm>
          <a:prstGeom prst="rect">
            <a:avLst/>
          </a:prstGeom>
          <a:noFill/>
        </p:spPr>
      </p:pic>
      <p:pic>
        <p:nvPicPr>
          <p:cNvPr id="21507" name="Рисунок 4"/>
          <p:cNvPicPr>
            <a:picLocks noChangeAspect="1" noChangeArrowheads="1"/>
          </p:cNvPicPr>
          <p:nvPr/>
        </p:nvPicPr>
        <p:blipFill>
          <a:blip r:embed="rId8">
            <a:lum bright="-6000" contrast="30000"/>
          </a:blip>
          <a:srcRect/>
          <a:stretch>
            <a:fillRect/>
          </a:stretch>
        </p:blipFill>
        <p:spPr bwMode="auto">
          <a:xfrm>
            <a:off x="1285852" y="4786322"/>
            <a:ext cx="1695450" cy="800100"/>
          </a:xfrm>
          <a:prstGeom prst="rect">
            <a:avLst/>
          </a:prstGeom>
          <a:noFill/>
        </p:spPr>
      </p:pic>
      <p:pic>
        <p:nvPicPr>
          <p:cNvPr id="21506" name="Рисунок 9"/>
          <p:cNvPicPr>
            <a:picLocks noChangeAspect="1" noChangeArrowheads="1"/>
          </p:cNvPicPr>
          <p:nvPr/>
        </p:nvPicPr>
        <p:blipFill>
          <a:blip r:embed="rId9"/>
          <a:srcRect/>
          <a:stretch>
            <a:fillRect/>
          </a:stretch>
        </p:blipFill>
        <p:spPr bwMode="auto">
          <a:xfrm>
            <a:off x="3857620" y="4786322"/>
            <a:ext cx="1500198" cy="721090"/>
          </a:xfrm>
          <a:prstGeom prst="rect">
            <a:avLst/>
          </a:prstGeom>
          <a:noFill/>
        </p:spPr>
      </p:pic>
      <p:pic>
        <p:nvPicPr>
          <p:cNvPr id="21505" name="Рисунок 11"/>
          <p:cNvPicPr>
            <a:picLocks noChangeAspect="1" noChangeArrowheads="1"/>
          </p:cNvPicPr>
          <p:nvPr/>
        </p:nvPicPr>
        <p:blipFill>
          <a:blip r:embed="rId10"/>
          <a:srcRect/>
          <a:stretch>
            <a:fillRect/>
          </a:stretch>
        </p:blipFill>
        <p:spPr bwMode="auto">
          <a:xfrm>
            <a:off x="6357950" y="4714884"/>
            <a:ext cx="1643074" cy="86677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u="sng" dirty="0" smtClean="0">
                <a:latin typeface="Times New Roman" pitchFamily="18" charset="0"/>
                <a:cs typeface="Times New Roman" pitchFamily="18" charset="0"/>
              </a:rPr>
              <a:t>Вернемся к задаче 255</a:t>
            </a:r>
            <a:r>
              <a:rPr lang="ru-RU" dirty="0" smtClean="0"/>
              <a:t/>
            </a:r>
            <a:br>
              <a:rPr lang="ru-RU" dirty="0" smtClean="0"/>
            </a:br>
            <a:endParaRPr lang="ru-RU" dirty="0"/>
          </a:p>
        </p:txBody>
      </p:sp>
      <p:sp>
        <p:nvSpPr>
          <p:cNvPr id="43011" name="Rectangle 3"/>
          <p:cNvSpPr>
            <a:spLocks noChangeArrowheads="1"/>
          </p:cNvSpPr>
          <p:nvPr/>
        </p:nvSpPr>
        <p:spPr bwMode="auto">
          <a:xfrm>
            <a:off x="4143372" y="1928802"/>
            <a:ext cx="45720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Из</a:t>
            </a:r>
            <a:r>
              <a:rPr kumimoji="0" 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l-GR"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Δ</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АВС</a:t>
            </a:r>
            <a:r>
              <a:rPr kumimoji="0" lang="ru-RU" sz="12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найдем                                   .</a:t>
            </a:r>
          </a:p>
          <a:p>
            <a:pPr marL="0" marR="0" lvl="0" indent="0" algn="l" defTabSz="914400" rtl="0" eaLnBrk="1" fontAlgn="base" latinLnBrk="0" hangingPunct="1">
              <a:lnSpc>
                <a:spcPct val="100000"/>
              </a:lnSpc>
              <a:spcBef>
                <a:spcPct val="0"/>
              </a:spcBef>
              <a:spcAft>
                <a:spcPct val="0"/>
              </a:spcAft>
              <a:buClrTx/>
              <a:buSzTx/>
              <a:tabLst/>
            </a:pPr>
            <a:endParaRPr lang="ru-RU" sz="1200" dirty="0" smtClean="0">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tabLst/>
            </a:pPr>
            <a:r>
              <a:rPr kumimoji="0" lang="ru-RU" sz="12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2. Применим формулу перехода для </a:t>
            </a:r>
            <a:r>
              <a:rPr kumimoji="0" lang="ru-RU" sz="1200" b="0" i="0" u="none" strike="noStrike" cap="none" normalizeH="0" dirty="0" smtClean="0">
                <a:ln>
                  <a:noFill/>
                </a:ln>
                <a:solidFill>
                  <a:schemeClr val="tx1"/>
                </a:solidFill>
                <a:effectLst/>
                <a:latin typeface="Times New Roman"/>
                <a:ea typeface="Times New Roman" pitchFamily="18" charset="0"/>
                <a:cs typeface="Times New Roman"/>
              </a:rPr>
              <a:t>∟</a:t>
            </a:r>
            <a:r>
              <a:rPr kumimoji="0" lang="en-US" sz="1200" b="0" i="0" u="none" strike="noStrike" cap="none" normalizeH="0" dirty="0" smtClean="0">
                <a:ln>
                  <a:noFill/>
                </a:ln>
                <a:solidFill>
                  <a:schemeClr val="tx1"/>
                </a:solidFill>
                <a:effectLst/>
                <a:latin typeface="Times New Roman"/>
                <a:ea typeface="Times New Roman" pitchFamily="18" charset="0"/>
                <a:cs typeface="Times New Roman"/>
              </a:rPr>
              <a:t>DMO=X:</a:t>
            </a:r>
          </a:p>
          <a:p>
            <a:pPr marL="0" marR="0" lvl="0" indent="0" algn="l" defTabSz="914400" rtl="0" eaLnBrk="1" fontAlgn="base" latinLnBrk="0" hangingPunct="1">
              <a:lnSpc>
                <a:spcPct val="100000"/>
              </a:lnSpc>
              <a:spcBef>
                <a:spcPct val="0"/>
              </a:spcBef>
              <a:spcAft>
                <a:spcPct val="0"/>
              </a:spcAft>
              <a:buClrTx/>
              <a:buSzTx/>
              <a:tabLst/>
            </a:pPr>
            <a:endParaRPr lang="en-US" sz="1200" dirty="0" smtClean="0">
              <a:latin typeface="Times New Roman"/>
              <a:ea typeface="Times New Roman" pitchFamily="18" charset="0"/>
              <a:cs typeface="Times New Roman"/>
            </a:endParaRPr>
          </a:p>
          <a:p>
            <a:pPr marL="0" marR="0" lvl="0" indent="0" algn="l" defTabSz="914400" rtl="0" eaLnBrk="1" fontAlgn="base" latinLnBrk="0" hangingPunct="1">
              <a:lnSpc>
                <a:spcPct val="100000"/>
              </a:lnSpc>
              <a:spcBef>
                <a:spcPct val="0"/>
              </a:spcBef>
              <a:spcAft>
                <a:spcPct val="0"/>
              </a:spcAft>
              <a:buClrTx/>
              <a:buSzTx/>
              <a:tabLst/>
            </a:pPr>
            <a:r>
              <a:rPr lang="en-US" sz="1200" dirty="0" smtClean="0">
                <a:latin typeface="Times New Roman"/>
                <a:ea typeface="Times New Roman" pitchFamily="18" charset="0"/>
                <a:cs typeface="Times New Roman"/>
              </a:rPr>
              <a:t> </a:t>
            </a:r>
            <a:r>
              <a:rPr lang="en-US" sz="1200" dirty="0" smtClean="0">
                <a:latin typeface="Times New Roman"/>
                <a:ea typeface="Times New Roman" pitchFamily="18" charset="0"/>
                <a:cs typeface="Times New Roman"/>
              </a:rPr>
              <a:t>                                   </a:t>
            </a:r>
            <a:r>
              <a:rPr lang="ru-RU" sz="1200" dirty="0" smtClean="0">
                <a:latin typeface="Times New Roman"/>
                <a:ea typeface="Times New Roman" pitchFamily="18" charset="0"/>
                <a:cs typeface="Times New Roman"/>
              </a:rPr>
              <a:t>, отсюда                                     .</a:t>
            </a:r>
          </a:p>
          <a:p>
            <a:pPr marL="0" marR="0" lvl="0" indent="0" algn="l" defTabSz="914400" rtl="0" eaLnBrk="1" fontAlgn="base" latinLnBrk="0" hangingPunct="1">
              <a:lnSpc>
                <a:spcPct val="100000"/>
              </a:lnSpc>
              <a:spcBef>
                <a:spcPct val="0"/>
              </a:spcBef>
              <a:spcAft>
                <a:spcPct val="0"/>
              </a:spcAft>
              <a:buClrTx/>
              <a:buSzTx/>
              <a:tabLst/>
            </a:pPr>
            <a:endParaRPr lang="ru-RU" sz="1200" dirty="0" smtClean="0">
              <a:latin typeface="Times New Roman"/>
              <a:ea typeface="Times New Roman" pitchFamily="18" charset="0"/>
              <a:cs typeface="Times New Roman"/>
            </a:endParaRPr>
          </a:p>
          <a:p>
            <a:pPr marL="0" marR="0" lvl="0" indent="0" algn="l" defTabSz="914400" rtl="0" eaLnBrk="1" fontAlgn="base" latinLnBrk="0" hangingPunct="1">
              <a:lnSpc>
                <a:spcPct val="100000"/>
              </a:lnSpc>
              <a:spcBef>
                <a:spcPct val="0"/>
              </a:spcBef>
              <a:spcAft>
                <a:spcPct val="0"/>
              </a:spcAft>
              <a:buClrTx/>
              <a:buSzTx/>
              <a:tabLst/>
            </a:pPr>
            <a:endParaRPr lang="ru-RU" sz="1200" dirty="0" smtClean="0">
              <a:latin typeface="Times New Roman"/>
              <a:ea typeface="Times New Roman" pitchFamily="18" charset="0"/>
              <a:cs typeface="Times New Roman"/>
            </a:endParaRPr>
          </a:p>
          <a:p>
            <a:pPr fontAlgn="base">
              <a:spcBef>
                <a:spcPct val="0"/>
              </a:spcBef>
              <a:spcAft>
                <a:spcPct val="0"/>
              </a:spcAft>
            </a:pPr>
            <a:r>
              <a:rPr lang="ru-RU" sz="1200" dirty="0" smtClean="0">
                <a:latin typeface="Times New Roman"/>
                <a:ea typeface="Times New Roman" pitchFamily="18" charset="0"/>
                <a:cs typeface="Times New Roman"/>
              </a:rPr>
              <a:t>3. По теореме Пифагора  </a:t>
            </a:r>
            <a:r>
              <a:rPr lang="en-US" sz="1200" dirty="0" smtClean="0">
                <a:latin typeface="Times New Roman"/>
                <a:ea typeface="Times New Roman" pitchFamily="18" charset="0"/>
                <a:cs typeface="Times New Roman"/>
              </a:rPr>
              <a:t>DO=                        =</a:t>
            </a:r>
            <a:r>
              <a:rPr lang="ru-RU"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4</a:t>
            </a:r>
            <a:r>
              <a:rPr lang="ru-RU" sz="1200" dirty="0" smtClean="0"/>
              <a:t>                       </a:t>
            </a:r>
            <a:r>
              <a:rPr lang="en-US" sz="1200" dirty="0" smtClean="0"/>
              <a:t>        </a:t>
            </a:r>
            <a:r>
              <a:rPr lang="ru-RU" sz="1200" dirty="0" smtClean="0"/>
              <a:t>=</a:t>
            </a:r>
            <a:endParaRPr lang="en-US" sz="1200" dirty="0" smtClean="0"/>
          </a:p>
          <a:p>
            <a:pPr fontAlgn="base">
              <a:spcBef>
                <a:spcPct val="0"/>
              </a:spcBef>
              <a:spcAft>
                <a:spcPct val="0"/>
              </a:spcAft>
            </a:pPr>
            <a:endParaRPr lang="en-US" sz="1200" dirty="0" smtClean="0"/>
          </a:p>
          <a:p>
            <a:pPr fontAlgn="base">
              <a:spcBef>
                <a:spcPct val="0"/>
              </a:spcBef>
              <a:spcAft>
                <a:spcPct val="0"/>
              </a:spcAft>
            </a:pPr>
            <a:endParaRPr lang="en-US" sz="1200" dirty="0" smtClean="0"/>
          </a:p>
          <a:p>
            <a:pPr fontAlgn="base">
              <a:spcBef>
                <a:spcPct val="0"/>
              </a:spcBef>
              <a:spcAft>
                <a:spcPct val="0"/>
              </a:spcAft>
            </a:pPr>
            <a:endParaRPr lang="en-US" sz="1200" dirty="0" smtClean="0"/>
          </a:p>
          <a:p>
            <a:pPr fontAlgn="base">
              <a:spcBef>
                <a:spcPct val="0"/>
              </a:spcBef>
              <a:spcAft>
                <a:spcPct val="0"/>
              </a:spcAft>
            </a:pPr>
            <a:r>
              <a:rPr lang="en-US" sz="1200" dirty="0" smtClean="0"/>
              <a:t>=                                    .</a:t>
            </a:r>
            <a:r>
              <a:rPr lang="ru-RU" sz="1200" dirty="0" smtClean="0"/>
              <a:t>  </a:t>
            </a:r>
            <a:endParaRPr lang="ru-RU" sz="1200" dirty="0" smtClean="0"/>
          </a:p>
          <a:p>
            <a:pPr marL="0" marR="0" lvl="0" indent="0" algn="l" defTabSz="914400" rtl="0" eaLnBrk="1" fontAlgn="base" latinLnBrk="0" hangingPunct="1">
              <a:lnSpc>
                <a:spcPct val="100000"/>
              </a:lnSpc>
              <a:spcBef>
                <a:spcPct val="0"/>
              </a:spcBef>
              <a:spcAft>
                <a:spcPct val="0"/>
              </a:spcAft>
              <a:buClrTx/>
              <a:buSzTx/>
              <a:tabLst/>
            </a:pPr>
            <a:endParaRPr lang="en-US" sz="1200" dirty="0" smtClean="0">
              <a:latin typeface="Times New Roman"/>
              <a:ea typeface="Times New Roman" pitchFamily="18" charset="0"/>
              <a:cs typeface="Times New Roman"/>
            </a:endParaRPr>
          </a:p>
          <a:p>
            <a:pPr marL="0" marR="0" lvl="0" indent="0" algn="l" defTabSz="914400" rtl="0" eaLnBrk="1" fontAlgn="base" latinLnBrk="0" hangingPunct="1">
              <a:lnSpc>
                <a:spcPct val="100000"/>
              </a:lnSpc>
              <a:spcBef>
                <a:spcPct val="0"/>
              </a:spcBef>
              <a:spcAft>
                <a:spcPct val="0"/>
              </a:spcAft>
              <a:buClrTx/>
              <a:buSzTx/>
              <a:tabLst/>
            </a:pPr>
            <a:r>
              <a:rPr kumimoji="0" lang="ru-RU" sz="12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3013" name="Rectangle 5"/>
          <p:cNvSpPr>
            <a:spLocks noChangeArrowheads="1"/>
          </p:cNvSpPr>
          <p:nvPr/>
        </p:nvSpPr>
        <p:spPr bwMode="auto">
          <a:xfrm>
            <a:off x="457200" y="962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301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3014" name="Picture 6"/>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572132" y="1928802"/>
            <a:ext cx="1181100" cy="400050"/>
          </a:xfrm>
          <a:prstGeom prst="rect">
            <a:avLst/>
          </a:prstGeom>
          <a:noFill/>
        </p:spPr>
      </p:pic>
      <p:sp>
        <p:nvSpPr>
          <p:cNvPr id="43017"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3016" name="Picture 8"/>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214810" y="2643182"/>
            <a:ext cx="1228725" cy="495300"/>
          </a:xfrm>
          <a:prstGeom prst="rect">
            <a:avLst/>
          </a:prstGeom>
          <a:noFill/>
        </p:spPr>
      </p:pic>
      <p:sp>
        <p:nvSpPr>
          <p:cNvPr id="43019"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3018" name="Picture 10"/>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215074" y="2643182"/>
            <a:ext cx="1228725" cy="485775"/>
          </a:xfrm>
          <a:prstGeom prst="rect">
            <a:avLst/>
          </a:prstGeom>
          <a:noFill/>
        </p:spPr>
      </p:pic>
      <p:sp>
        <p:nvSpPr>
          <p:cNvPr id="4302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3020" name="Picture 1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215074" y="3071810"/>
            <a:ext cx="800100" cy="571500"/>
          </a:xfrm>
          <a:prstGeom prst="rect">
            <a:avLst/>
          </a:prstGeom>
          <a:noFill/>
        </p:spPr>
      </p:pic>
      <p:sp>
        <p:nvSpPr>
          <p:cNvPr id="43023"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3022" name="Picture 14"/>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7358082" y="3071810"/>
            <a:ext cx="866775" cy="571500"/>
          </a:xfrm>
          <a:prstGeom prst="rect">
            <a:avLst/>
          </a:prstGeom>
          <a:noFill/>
        </p:spPr>
      </p:pic>
      <p:sp>
        <p:nvSpPr>
          <p:cNvPr id="43025"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3024" name="Picture 16"/>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4429124" y="3714752"/>
            <a:ext cx="1214446" cy="702330"/>
          </a:xfrm>
          <a:prstGeom prst="rect">
            <a:avLst/>
          </a:prstGeom>
          <a:noFill/>
        </p:spPr>
      </p:pic>
      <p:pic>
        <p:nvPicPr>
          <p:cNvPr id="20" name="Рисунок 19"/>
          <p:cNvPicPr/>
          <p:nvPr/>
        </p:nvPicPr>
        <p:blipFill>
          <a:blip r:embed="rId8"/>
          <a:srcRect l="14375" t="21160" r="20313" b="17101"/>
          <a:stretch>
            <a:fillRect/>
          </a:stretch>
        </p:blipFill>
        <p:spPr bwMode="auto">
          <a:xfrm>
            <a:off x="1214414" y="1928802"/>
            <a:ext cx="2276477" cy="2428892"/>
          </a:xfrm>
          <a:prstGeom prst="rect">
            <a:avLst/>
          </a:prstGeom>
          <a:noFill/>
          <a:ln w="9525">
            <a:noFill/>
            <a:miter lim="800000"/>
            <a:headEnd/>
            <a:tailEnd/>
          </a:ln>
        </p:spPr>
      </p:pic>
      <p:sp>
        <p:nvSpPr>
          <p:cNvPr id="21" name="TextBox 20"/>
          <p:cNvSpPr txBox="1"/>
          <p:nvPr/>
        </p:nvSpPr>
        <p:spPr>
          <a:xfrm>
            <a:off x="2857488" y="5643578"/>
            <a:ext cx="3069751" cy="369332"/>
          </a:xfrm>
          <a:prstGeom prst="rect">
            <a:avLst/>
          </a:prstGeom>
          <a:noFill/>
        </p:spPr>
        <p:txBody>
          <a:bodyPr wrap="none" rtlCol="0">
            <a:spAutoFit/>
          </a:bodyPr>
          <a:lstStyle/>
          <a:p>
            <a:r>
              <a:rPr lang="ru-RU" dirty="0" smtClean="0"/>
              <a:t>Ответ:                                                </a:t>
            </a:r>
            <a:endParaRPr lang="ru-RU" dirty="0"/>
          </a:p>
        </p:txBody>
      </p:sp>
      <p:pic>
        <p:nvPicPr>
          <p:cNvPr id="22" name="Picture 16"/>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3786182" y="5429264"/>
            <a:ext cx="1214446" cy="702330"/>
          </a:xfrm>
          <a:prstGeom prst="rect">
            <a:avLst/>
          </a:prstGeom>
          <a:noFill/>
        </p:spPr>
      </p:pic>
      <p:sp>
        <p:nvSpPr>
          <p:cNvPr id="24" name="Прямоугольник 23"/>
          <p:cNvSpPr/>
          <p:nvPr/>
        </p:nvSpPr>
        <p:spPr>
          <a:xfrm>
            <a:off x="1571604" y="928670"/>
            <a:ext cx="7072362" cy="646331"/>
          </a:xfrm>
          <a:prstGeom prst="rect">
            <a:avLst/>
          </a:prstGeom>
        </p:spPr>
        <p:txBody>
          <a:bodyPr wrap="square">
            <a:spAutoFit/>
          </a:bodyPr>
          <a:lstStyle/>
          <a:p>
            <a:r>
              <a:rPr lang="ru-RU" dirty="0" smtClean="0">
                <a:latin typeface="Times New Roman" pitchFamily="18" charset="0"/>
                <a:cs typeface="Times New Roman" pitchFamily="18" charset="0"/>
              </a:rPr>
              <a:t>В правильной треугольной пирамиде сторона основания равна 8 см, а плоский угол при вершине равен </a:t>
            </a:r>
            <a:r>
              <a:rPr lang="el-GR" dirty="0" smtClean="0">
                <a:latin typeface="Times New Roman"/>
                <a:cs typeface="Times New Roman"/>
              </a:rPr>
              <a:t>φ</a:t>
            </a:r>
            <a:r>
              <a:rPr lang="ru-RU" dirty="0" smtClean="0">
                <a:latin typeface="Times New Roman" pitchFamily="18" charset="0"/>
                <a:cs typeface="Times New Roman" pitchFamily="18" charset="0"/>
              </a:rPr>
              <a:t> найдите высоту пирамиды.</a:t>
            </a:r>
            <a:endParaRPr lang="ru-RU" dirty="0"/>
          </a:p>
        </p:txBody>
      </p:sp>
      <p:pic>
        <p:nvPicPr>
          <p:cNvPr id="43027" name="Picture 19" descr="http://t1.gstatic.com/images?q=tbn:ANd9GcRkZVikOzVelmnCEv7f9So7HShs8qeGSbvNmZjBEeqCHdrZ0N8w"/>
          <p:cNvPicPr>
            <a:picLocks noChangeAspect="1" noChangeArrowheads="1"/>
          </p:cNvPicPr>
          <p:nvPr/>
        </p:nvPicPr>
        <p:blipFill>
          <a:blip r:embed="rId9"/>
          <a:srcRect/>
          <a:stretch>
            <a:fillRect/>
          </a:stretch>
        </p:blipFill>
        <p:spPr bwMode="auto">
          <a:xfrm>
            <a:off x="7358082" y="5000636"/>
            <a:ext cx="1643074" cy="160811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85" name="Text Box 53"/>
          <p:cNvSpPr txBox="1">
            <a:spLocks noChangeArrowheads="1"/>
          </p:cNvSpPr>
          <p:nvPr/>
        </p:nvSpPr>
        <p:spPr bwMode="auto">
          <a:xfrm>
            <a:off x="-128588" y="0"/>
            <a:ext cx="9236076" cy="701675"/>
          </a:xfrm>
          <a:prstGeom prst="rect">
            <a:avLst/>
          </a:prstGeom>
          <a:noFill/>
          <a:ln w="9525">
            <a:noFill/>
            <a:miter lim="800000"/>
            <a:headEnd/>
            <a:tailEnd/>
          </a:ln>
          <a:effectLst/>
        </p:spPr>
        <p:txBody>
          <a:bodyPr>
            <a:spAutoFit/>
          </a:bodyPr>
          <a:lstStyle/>
          <a:p>
            <a:r>
              <a:rPr lang="ru-RU" sz="1600" b="1" i="1" dirty="0"/>
              <a:t>   Переходы     </a:t>
            </a:r>
            <a:r>
              <a:rPr lang="ru-RU" sz="1600" dirty="0"/>
              <a:t>                   </a:t>
            </a:r>
            <a:r>
              <a:rPr lang="en-US" sz="1600" dirty="0"/>
              <a:t>   </a:t>
            </a:r>
            <a:r>
              <a:rPr lang="ru-RU" sz="1600" dirty="0" smtClean="0"/>
              <a:t>    </a:t>
            </a:r>
            <a:r>
              <a:rPr lang="en-US" sz="1600" dirty="0" smtClean="0"/>
              <a:t> </a:t>
            </a:r>
            <a:r>
              <a:rPr lang="ru-RU" sz="1600" b="1" dirty="0">
                <a:latin typeface="Times New Roman" pitchFamily="18" charset="0"/>
                <a:cs typeface="Times New Roman" pitchFamily="18" charset="0"/>
              </a:rPr>
              <a:t>3</a:t>
            </a:r>
            <a:r>
              <a:rPr lang="ru-RU" sz="1600" b="1" dirty="0"/>
              <a:t> </a:t>
            </a:r>
            <a:r>
              <a:rPr lang="ru-RU" sz="1600" b="1" dirty="0" smtClean="0"/>
              <a:t>                                                   4                                         6</a:t>
            </a:r>
            <a:endParaRPr lang="ru-RU" sz="1600" b="1" dirty="0"/>
          </a:p>
          <a:p>
            <a:r>
              <a:rPr lang="ru-RU" sz="1200" b="1" dirty="0"/>
              <a:t>    Зависимость между плоским углом при вершине правильной пирамиды и углом между боковым ребром и    </a:t>
            </a:r>
          </a:p>
          <a:p>
            <a:r>
              <a:rPr lang="ru-RU" sz="1200" b="1" dirty="0"/>
              <a:t>         плоскостью основания</a:t>
            </a:r>
            <a:r>
              <a:rPr lang="ru-RU" sz="1200" dirty="0"/>
              <a:t> </a:t>
            </a:r>
          </a:p>
        </p:txBody>
      </p:sp>
      <p:sp>
        <p:nvSpPr>
          <p:cNvPr id="18511" name="Text Box 79"/>
          <p:cNvSpPr txBox="1">
            <a:spLocks noChangeArrowheads="1"/>
          </p:cNvSpPr>
          <p:nvPr/>
        </p:nvSpPr>
        <p:spPr bwMode="auto">
          <a:xfrm>
            <a:off x="-128588" y="1700213"/>
            <a:ext cx="9236076" cy="274637"/>
          </a:xfrm>
          <a:prstGeom prst="rect">
            <a:avLst/>
          </a:prstGeom>
          <a:noFill/>
          <a:ln w="9525">
            <a:noFill/>
            <a:miter lim="800000"/>
            <a:headEnd/>
            <a:tailEnd/>
          </a:ln>
          <a:effectLst/>
        </p:spPr>
        <p:txBody>
          <a:bodyPr>
            <a:spAutoFit/>
          </a:bodyPr>
          <a:lstStyle/>
          <a:p>
            <a:r>
              <a:rPr lang="ru-RU" sz="1200" b="1"/>
              <a:t>         Зависимость между плоским углом при вершине правильной пирамиды и углом при ребре основания</a:t>
            </a:r>
            <a:r>
              <a:rPr lang="ru-RU" sz="1200"/>
              <a:t> </a:t>
            </a:r>
          </a:p>
        </p:txBody>
      </p:sp>
      <p:sp>
        <p:nvSpPr>
          <p:cNvPr id="18525" name="Text Box 93"/>
          <p:cNvSpPr txBox="1">
            <a:spLocks noChangeArrowheads="1"/>
          </p:cNvSpPr>
          <p:nvPr/>
        </p:nvSpPr>
        <p:spPr bwMode="auto">
          <a:xfrm>
            <a:off x="-144463" y="3009900"/>
            <a:ext cx="9236076" cy="274638"/>
          </a:xfrm>
          <a:prstGeom prst="rect">
            <a:avLst/>
          </a:prstGeom>
          <a:noFill/>
          <a:ln w="9525">
            <a:noFill/>
            <a:miter lim="800000"/>
            <a:headEnd/>
            <a:tailEnd/>
          </a:ln>
          <a:effectLst/>
        </p:spPr>
        <p:txBody>
          <a:bodyPr>
            <a:spAutoFit/>
          </a:bodyPr>
          <a:lstStyle/>
          <a:p>
            <a:r>
              <a:rPr lang="ru-RU" sz="1200" b="1"/>
              <a:t>           Зависимость между плоским углом при вершине правильной пирамиды и углом при боковом ребре</a:t>
            </a:r>
            <a:r>
              <a:rPr lang="ru-RU" sz="1200"/>
              <a:t> </a:t>
            </a:r>
          </a:p>
        </p:txBody>
      </p:sp>
      <p:grpSp>
        <p:nvGrpSpPr>
          <p:cNvPr id="2" name="Group 129"/>
          <p:cNvGrpSpPr>
            <a:grpSpLocks/>
          </p:cNvGrpSpPr>
          <p:nvPr/>
        </p:nvGrpSpPr>
        <p:grpSpPr bwMode="auto">
          <a:xfrm>
            <a:off x="-36513" y="0"/>
            <a:ext cx="9180513" cy="6858000"/>
            <a:chOff x="-23" y="0"/>
            <a:chExt cx="5783" cy="4320"/>
          </a:xfrm>
        </p:grpSpPr>
        <p:sp>
          <p:nvSpPr>
            <p:cNvPr id="18480" name="Rectangle 48"/>
            <p:cNvSpPr>
              <a:spLocks noChangeArrowheads="1"/>
            </p:cNvSpPr>
            <p:nvPr/>
          </p:nvSpPr>
          <p:spPr bwMode="auto">
            <a:xfrm>
              <a:off x="0" y="3702"/>
              <a:ext cx="5737" cy="618"/>
            </a:xfrm>
            <a:prstGeom prst="rect">
              <a:avLst/>
            </a:prstGeom>
            <a:noFill/>
            <a:ln w="9525">
              <a:solidFill>
                <a:schemeClr val="tx1"/>
              </a:solidFill>
              <a:miter lim="800000"/>
              <a:headEnd/>
              <a:tailEnd/>
            </a:ln>
            <a:effectLst/>
          </p:spPr>
          <p:txBody>
            <a:bodyPr wrap="none" anchor="ctr"/>
            <a:lstStyle/>
            <a:p>
              <a:endParaRPr lang="ru-RU"/>
            </a:p>
          </p:txBody>
        </p:sp>
        <p:sp>
          <p:nvSpPr>
            <p:cNvPr id="18481" name="Rectangle 49"/>
            <p:cNvSpPr>
              <a:spLocks noChangeArrowheads="1"/>
            </p:cNvSpPr>
            <p:nvPr/>
          </p:nvSpPr>
          <p:spPr bwMode="auto">
            <a:xfrm>
              <a:off x="0" y="2886"/>
              <a:ext cx="5760" cy="635"/>
            </a:xfrm>
            <a:prstGeom prst="rect">
              <a:avLst/>
            </a:prstGeom>
            <a:noFill/>
            <a:ln w="9525">
              <a:solidFill>
                <a:schemeClr val="tx1"/>
              </a:solidFill>
              <a:miter lim="800000"/>
              <a:headEnd/>
              <a:tailEnd/>
            </a:ln>
            <a:effectLst/>
          </p:spPr>
          <p:txBody>
            <a:bodyPr wrap="none" anchor="ctr"/>
            <a:lstStyle/>
            <a:p>
              <a:endParaRPr lang="ru-RU"/>
            </a:p>
          </p:txBody>
        </p:sp>
        <p:sp>
          <p:nvSpPr>
            <p:cNvPr id="18482" name="Rectangle 50"/>
            <p:cNvSpPr>
              <a:spLocks noChangeArrowheads="1"/>
            </p:cNvSpPr>
            <p:nvPr/>
          </p:nvSpPr>
          <p:spPr bwMode="auto">
            <a:xfrm>
              <a:off x="0" y="2069"/>
              <a:ext cx="5737" cy="635"/>
            </a:xfrm>
            <a:prstGeom prst="rect">
              <a:avLst/>
            </a:prstGeom>
            <a:noFill/>
            <a:ln w="9525">
              <a:solidFill>
                <a:schemeClr val="tx1"/>
              </a:solidFill>
              <a:miter lim="800000"/>
              <a:headEnd/>
              <a:tailEnd/>
            </a:ln>
            <a:effectLst/>
          </p:spPr>
          <p:txBody>
            <a:bodyPr wrap="none" anchor="ctr"/>
            <a:lstStyle/>
            <a:p>
              <a:endParaRPr lang="ru-RU"/>
            </a:p>
          </p:txBody>
        </p:sp>
        <p:grpSp>
          <p:nvGrpSpPr>
            <p:cNvPr id="3" name="Group 80"/>
            <p:cNvGrpSpPr>
              <a:grpSpLocks/>
            </p:cNvGrpSpPr>
            <p:nvPr/>
          </p:nvGrpSpPr>
          <p:grpSpPr bwMode="auto">
            <a:xfrm>
              <a:off x="0" y="1244"/>
              <a:ext cx="5737" cy="635"/>
              <a:chOff x="0" y="1071"/>
              <a:chExt cx="5760" cy="681"/>
            </a:xfrm>
          </p:grpSpPr>
          <p:sp>
            <p:nvSpPr>
              <p:cNvPr id="18483" name="Rectangle 51"/>
              <p:cNvSpPr>
                <a:spLocks noChangeArrowheads="1"/>
              </p:cNvSpPr>
              <p:nvPr/>
            </p:nvSpPr>
            <p:spPr bwMode="auto">
              <a:xfrm>
                <a:off x="0" y="1071"/>
                <a:ext cx="5760" cy="681"/>
              </a:xfrm>
              <a:prstGeom prst="rect">
                <a:avLst/>
              </a:prstGeom>
              <a:noFill/>
              <a:ln w="9525">
                <a:solidFill>
                  <a:schemeClr val="tx1"/>
                </a:solidFill>
                <a:miter lim="800000"/>
                <a:headEnd/>
                <a:tailEnd/>
              </a:ln>
              <a:effectLst/>
            </p:spPr>
            <p:txBody>
              <a:bodyPr wrap="none" anchor="ctr"/>
              <a:lstStyle/>
              <a:p>
                <a:endParaRPr lang="ru-RU"/>
              </a:p>
            </p:txBody>
          </p:sp>
          <p:grpSp>
            <p:nvGrpSpPr>
              <p:cNvPr id="4" name="Group 59"/>
              <p:cNvGrpSpPr>
                <a:grpSpLocks/>
              </p:cNvGrpSpPr>
              <p:nvPr/>
            </p:nvGrpSpPr>
            <p:grpSpPr bwMode="auto">
              <a:xfrm>
                <a:off x="1247" y="1071"/>
                <a:ext cx="3493" cy="681"/>
                <a:chOff x="1247" y="0"/>
                <a:chExt cx="3493" cy="890"/>
              </a:xfrm>
            </p:grpSpPr>
            <p:sp>
              <p:nvSpPr>
                <p:cNvPr id="18492" name="Line 60"/>
                <p:cNvSpPr>
                  <a:spLocks noChangeShapeType="1"/>
                </p:cNvSpPr>
                <p:nvPr/>
              </p:nvSpPr>
              <p:spPr bwMode="auto">
                <a:xfrm>
                  <a:off x="4740" y="0"/>
                  <a:ext cx="0" cy="890"/>
                </a:xfrm>
                <a:prstGeom prst="line">
                  <a:avLst/>
                </a:prstGeom>
                <a:noFill/>
                <a:ln w="9525">
                  <a:solidFill>
                    <a:schemeClr val="tx1"/>
                  </a:solidFill>
                  <a:round/>
                  <a:headEnd/>
                  <a:tailEnd/>
                </a:ln>
                <a:effectLst/>
              </p:spPr>
              <p:txBody>
                <a:bodyPr/>
                <a:lstStyle/>
                <a:p>
                  <a:endParaRPr lang="ru-RU"/>
                </a:p>
              </p:txBody>
            </p:sp>
            <p:sp>
              <p:nvSpPr>
                <p:cNvPr id="18493" name="Line 61"/>
                <p:cNvSpPr>
                  <a:spLocks noChangeShapeType="1"/>
                </p:cNvSpPr>
                <p:nvPr/>
              </p:nvSpPr>
              <p:spPr bwMode="auto">
                <a:xfrm>
                  <a:off x="3606" y="0"/>
                  <a:ext cx="0" cy="890"/>
                </a:xfrm>
                <a:prstGeom prst="line">
                  <a:avLst/>
                </a:prstGeom>
                <a:noFill/>
                <a:ln w="9525">
                  <a:solidFill>
                    <a:schemeClr val="tx1"/>
                  </a:solidFill>
                  <a:round/>
                  <a:headEnd/>
                  <a:tailEnd/>
                </a:ln>
                <a:effectLst/>
              </p:spPr>
              <p:txBody>
                <a:bodyPr/>
                <a:lstStyle/>
                <a:p>
                  <a:endParaRPr lang="ru-RU"/>
                </a:p>
              </p:txBody>
            </p:sp>
            <p:sp>
              <p:nvSpPr>
                <p:cNvPr id="18494" name="Line 62"/>
                <p:cNvSpPr>
                  <a:spLocks noChangeShapeType="1"/>
                </p:cNvSpPr>
                <p:nvPr/>
              </p:nvSpPr>
              <p:spPr bwMode="auto">
                <a:xfrm>
                  <a:off x="2472" y="0"/>
                  <a:ext cx="0" cy="890"/>
                </a:xfrm>
                <a:prstGeom prst="line">
                  <a:avLst/>
                </a:prstGeom>
                <a:noFill/>
                <a:ln w="9525">
                  <a:solidFill>
                    <a:schemeClr val="tx1"/>
                  </a:solidFill>
                  <a:round/>
                  <a:headEnd/>
                  <a:tailEnd/>
                </a:ln>
                <a:effectLst/>
              </p:spPr>
              <p:txBody>
                <a:bodyPr/>
                <a:lstStyle/>
                <a:p>
                  <a:endParaRPr lang="ru-RU"/>
                </a:p>
              </p:txBody>
            </p:sp>
            <p:sp>
              <p:nvSpPr>
                <p:cNvPr id="18495" name="Line 63"/>
                <p:cNvSpPr>
                  <a:spLocks noChangeShapeType="1"/>
                </p:cNvSpPr>
                <p:nvPr/>
              </p:nvSpPr>
              <p:spPr bwMode="auto">
                <a:xfrm>
                  <a:off x="1247" y="0"/>
                  <a:ext cx="0" cy="890"/>
                </a:xfrm>
                <a:prstGeom prst="line">
                  <a:avLst/>
                </a:prstGeom>
                <a:noFill/>
                <a:ln w="9525">
                  <a:solidFill>
                    <a:schemeClr val="tx1"/>
                  </a:solidFill>
                  <a:round/>
                  <a:headEnd/>
                  <a:tailEnd/>
                </a:ln>
                <a:effectLst/>
              </p:spPr>
              <p:txBody>
                <a:bodyPr/>
                <a:lstStyle/>
                <a:p>
                  <a:endParaRPr lang="ru-RU"/>
                </a:p>
              </p:txBody>
            </p:sp>
          </p:grpSp>
        </p:grpSp>
        <p:grpSp>
          <p:nvGrpSpPr>
            <p:cNvPr id="5" name="Group 64"/>
            <p:cNvGrpSpPr>
              <a:grpSpLocks/>
            </p:cNvGrpSpPr>
            <p:nvPr/>
          </p:nvGrpSpPr>
          <p:grpSpPr bwMode="auto">
            <a:xfrm>
              <a:off x="1224" y="2069"/>
              <a:ext cx="3493" cy="635"/>
              <a:chOff x="1247" y="0"/>
              <a:chExt cx="3493" cy="890"/>
            </a:xfrm>
          </p:grpSpPr>
          <p:sp>
            <p:nvSpPr>
              <p:cNvPr id="18497" name="Line 65"/>
              <p:cNvSpPr>
                <a:spLocks noChangeShapeType="1"/>
              </p:cNvSpPr>
              <p:nvPr/>
            </p:nvSpPr>
            <p:spPr bwMode="auto">
              <a:xfrm>
                <a:off x="4740" y="0"/>
                <a:ext cx="0" cy="890"/>
              </a:xfrm>
              <a:prstGeom prst="line">
                <a:avLst/>
              </a:prstGeom>
              <a:noFill/>
              <a:ln w="9525">
                <a:solidFill>
                  <a:schemeClr val="tx1"/>
                </a:solidFill>
                <a:round/>
                <a:headEnd/>
                <a:tailEnd/>
              </a:ln>
              <a:effectLst/>
            </p:spPr>
            <p:txBody>
              <a:bodyPr/>
              <a:lstStyle/>
              <a:p>
                <a:endParaRPr lang="ru-RU"/>
              </a:p>
            </p:txBody>
          </p:sp>
          <p:sp>
            <p:nvSpPr>
              <p:cNvPr id="18498" name="Line 66"/>
              <p:cNvSpPr>
                <a:spLocks noChangeShapeType="1"/>
              </p:cNvSpPr>
              <p:nvPr/>
            </p:nvSpPr>
            <p:spPr bwMode="auto">
              <a:xfrm>
                <a:off x="3606" y="0"/>
                <a:ext cx="0" cy="890"/>
              </a:xfrm>
              <a:prstGeom prst="line">
                <a:avLst/>
              </a:prstGeom>
              <a:noFill/>
              <a:ln w="9525">
                <a:solidFill>
                  <a:schemeClr val="tx1"/>
                </a:solidFill>
                <a:round/>
                <a:headEnd/>
                <a:tailEnd/>
              </a:ln>
              <a:effectLst/>
            </p:spPr>
            <p:txBody>
              <a:bodyPr/>
              <a:lstStyle/>
              <a:p>
                <a:endParaRPr lang="ru-RU"/>
              </a:p>
            </p:txBody>
          </p:sp>
          <p:sp>
            <p:nvSpPr>
              <p:cNvPr id="18499" name="Line 67"/>
              <p:cNvSpPr>
                <a:spLocks noChangeShapeType="1"/>
              </p:cNvSpPr>
              <p:nvPr/>
            </p:nvSpPr>
            <p:spPr bwMode="auto">
              <a:xfrm>
                <a:off x="2472" y="0"/>
                <a:ext cx="0" cy="890"/>
              </a:xfrm>
              <a:prstGeom prst="line">
                <a:avLst/>
              </a:prstGeom>
              <a:noFill/>
              <a:ln w="9525">
                <a:solidFill>
                  <a:schemeClr val="tx1"/>
                </a:solidFill>
                <a:round/>
                <a:headEnd/>
                <a:tailEnd/>
              </a:ln>
              <a:effectLst/>
            </p:spPr>
            <p:txBody>
              <a:bodyPr/>
              <a:lstStyle/>
              <a:p>
                <a:endParaRPr lang="ru-RU"/>
              </a:p>
            </p:txBody>
          </p:sp>
          <p:sp>
            <p:nvSpPr>
              <p:cNvPr id="18500" name="Line 68"/>
              <p:cNvSpPr>
                <a:spLocks noChangeShapeType="1"/>
              </p:cNvSpPr>
              <p:nvPr/>
            </p:nvSpPr>
            <p:spPr bwMode="auto">
              <a:xfrm>
                <a:off x="1247" y="0"/>
                <a:ext cx="0" cy="890"/>
              </a:xfrm>
              <a:prstGeom prst="line">
                <a:avLst/>
              </a:prstGeom>
              <a:noFill/>
              <a:ln w="9525">
                <a:solidFill>
                  <a:schemeClr val="tx1"/>
                </a:solidFill>
                <a:round/>
                <a:headEnd/>
                <a:tailEnd/>
              </a:ln>
              <a:effectLst/>
            </p:spPr>
            <p:txBody>
              <a:bodyPr/>
              <a:lstStyle/>
              <a:p>
                <a:endParaRPr lang="ru-RU"/>
              </a:p>
            </p:txBody>
          </p:sp>
        </p:grpSp>
        <p:grpSp>
          <p:nvGrpSpPr>
            <p:cNvPr id="6" name="Group 69"/>
            <p:cNvGrpSpPr>
              <a:grpSpLocks/>
            </p:cNvGrpSpPr>
            <p:nvPr/>
          </p:nvGrpSpPr>
          <p:grpSpPr bwMode="auto">
            <a:xfrm>
              <a:off x="1224" y="2886"/>
              <a:ext cx="3493" cy="635"/>
              <a:chOff x="1247" y="0"/>
              <a:chExt cx="3493" cy="890"/>
            </a:xfrm>
          </p:grpSpPr>
          <p:sp>
            <p:nvSpPr>
              <p:cNvPr id="18502" name="Line 70"/>
              <p:cNvSpPr>
                <a:spLocks noChangeShapeType="1"/>
              </p:cNvSpPr>
              <p:nvPr/>
            </p:nvSpPr>
            <p:spPr bwMode="auto">
              <a:xfrm>
                <a:off x="4740" y="0"/>
                <a:ext cx="0" cy="890"/>
              </a:xfrm>
              <a:prstGeom prst="line">
                <a:avLst/>
              </a:prstGeom>
              <a:noFill/>
              <a:ln w="9525">
                <a:solidFill>
                  <a:schemeClr val="tx1"/>
                </a:solidFill>
                <a:round/>
                <a:headEnd/>
                <a:tailEnd/>
              </a:ln>
              <a:effectLst/>
            </p:spPr>
            <p:txBody>
              <a:bodyPr/>
              <a:lstStyle/>
              <a:p>
                <a:endParaRPr lang="ru-RU"/>
              </a:p>
            </p:txBody>
          </p:sp>
          <p:sp>
            <p:nvSpPr>
              <p:cNvPr id="18503" name="Line 71"/>
              <p:cNvSpPr>
                <a:spLocks noChangeShapeType="1"/>
              </p:cNvSpPr>
              <p:nvPr/>
            </p:nvSpPr>
            <p:spPr bwMode="auto">
              <a:xfrm>
                <a:off x="3606" y="0"/>
                <a:ext cx="0" cy="890"/>
              </a:xfrm>
              <a:prstGeom prst="line">
                <a:avLst/>
              </a:prstGeom>
              <a:noFill/>
              <a:ln w="9525">
                <a:solidFill>
                  <a:schemeClr val="tx1"/>
                </a:solidFill>
                <a:round/>
                <a:headEnd/>
                <a:tailEnd/>
              </a:ln>
              <a:effectLst/>
            </p:spPr>
            <p:txBody>
              <a:bodyPr/>
              <a:lstStyle/>
              <a:p>
                <a:endParaRPr lang="ru-RU"/>
              </a:p>
            </p:txBody>
          </p:sp>
          <p:sp>
            <p:nvSpPr>
              <p:cNvPr id="18504" name="Line 72"/>
              <p:cNvSpPr>
                <a:spLocks noChangeShapeType="1"/>
              </p:cNvSpPr>
              <p:nvPr/>
            </p:nvSpPr>
            <p:spPr bwMode="auto">
              <a:xfrm>
                <a:off x="2472" y="0"/>
                <a:ext cx="0" cy="890"/>
              </a:xfrm>
              <a:prstGeom prst="line">
                <a:avLst/>
              </a:prstGeom>
              <a:noFill/>
              <a:ln w="9525">
                <a:solidFill>
                  <a:schemeClr val="tx1"/>
                </a:solidFill>
                <a:round/>
                <a:headEnd/>
                <a:tailEnd/>
              </a:ln>
              <a:effectLst/>
            </p:spPr>
            <p:txBody>
              <a:bodyPr/>
              <a:lstStyle/>
              <a:p>
                <a:endParaRPr lang="ru-RU"/>
              </a:p>
            </p:txBody>
          </p:sp>
          <p:sp>
            <p:nvSpPr>
              <p:cNvPr id="18505" name="Line 73"/>
              <p:cNvSpPr>
                <a:spLocks noChangeShapeType="1"/>
              </p:cNvSpPr>
              <p:nvPr/>
            </p:nvSpPr>
            <p:spPr bwMode="auto">
              <a:xfrm>
                <a:off x="1247" y="0"/>
                <a:ext cx="0" cy="890"/>
              </a:xfrm>
              <a:prstGeom prst="line">
                <a:avLst/>
              </a:prstGeom>
              <a:noFill/>
              <a:ln w="9525">
                <a:solidFill>
                  <a:schemeClr val="tx1"/>
                </a:solidFill>
                <a:round/>
                <a:headEnd/>
                <a:tailEnd/>
              </a:ln>
              <a:effectLst/>
            </p:spPr>
            <p:txBody>
              <a:bodyPr/>
              <a:lstStyle/>
              <a:p>
                <a:endParaRPr lang="ru-RU"/>
              </a:p>
            </p:txBody>
          </p:sp>
        </p:grpSp>
        <p:grpSp>
          <p:nvGrpSpPr>
            <p:cNvPr id="7" name="Group 74"/>
            <p:cNvGrpSpPr>
              <a:grpSpLocks/>
            </p:cNvGrpSpPr>
            <p:nvPr/>
          </p:nvGrpSpPr>
          <p:grpSpPr bwMode="auto">
            <a:xfrm>
              <a:off x="1224" y="3718"/>
              <a:ext cx="3493" cy="602"/>
              <a:chOff x="1247" y="0"/>
              <a:chExt cx="3493" cy="890"/>
            </a:xfrm>
          </p:grpSpPr>
          <p:sp>
            <p:nvSpPr>
              <p:cNvPr id="18507" name="Line 75"/>
              <p:cNvSpPr>
                <a:spLocks noChangeShapeType="1"/>
              </p:cNvSpPr>
              <p:nvPr/>
            </p:nvSpPr>
            <p:spPr bwMode="auto">
              <a:xfrm>
                <a:off x="4740" y="0"/>
                <a:ext cx="0" cy="890"/>
              </a:xfrm>
              <a:prstGeom prst="line">
                <a:avLst/>
              </a:prstGeom>
              <a:noFill/>
              <a:ln w="9525">
                <a:solidFill>
                  <a:schemeClr val="tx1"/>
                </a:solidFill>
                <a:round/>
                <a:headEnd/>
                <a:tailEnd/>
              </a:ln>
              <a:effectLst/>
            </p:spPr>
            <p:txBody>
              <a:bodyPr/>
              <a:lstStyle/>
              <a:p>
                <a:endParaRPr lang="ru-RU"/>
              </a:p>
            </p:txBody>
          </p:sp>
          <p:sp>
            <p:nvSpPr>
              <p:cNvPr id="18508" name="Line 76"/>
              <p:cNvSpPr>
                <a:spLocks noChangeShapeType="1"/>
              </p:cNvSpPr>
              <p:nvPr/>
            </p:nvSpPr>
            <p:spPr bwMode="auto">
              <a:xfrm>
                <a:off x="3606" y="0"/>
                <a:ext cx="0" cy="890"/>
              </a:xfrm>
              <a:prstGeom prst="line">
                <a:avLst/>
              </a:prstGeom>
              <a:noFill/>
              <a:ln w="9525">
                <a:solidFill>
                  <a:schemeClr val="tx1"/>
                </a:solidFill>
                <a:round/>
                <a:headEnd/>
                <a:tailEnd/>
              </a:ln>
              <a:effectLst/>
            </p:spPr>
            <p:txBody>
              <a:bodyPr/>
              <a:lstStyle/>
              <a:p>
                <a:endParaRPr lang="ru-RU"/>
              </a:p>
            </p:txBody>
          </p:sp>
          <p:sp>
            <p:nvSpPr>
              <p:cNvPr id="18509" name="Line 77"/>
              <p:cNvSpPr>
                <a:spLocks noChangeShapeType="1"/>
              </p:cNvSpPr>
              <p:nvPr/>
            </p:nvSpPr>
            <p:spPr bwMode="auto">
              <a:xfrm>
                <a:off x="2472" y="0"/>
                <a:ext cx="0" cy="890"/>
              </a:xfrm>
              <a:prstGeom prst="line">
                <a:avLst/>
              </a:prstGeom>
              <a:noFill/>
              <a:ln w="9525">
                <a:solidFill>
                  <a:schemeClr val="tx1"/>
                </a:solidFill>
                <a:round/>
                <a:headEnd/>
                <a:tailEnd/>
              </a:ln>
              <a:effectLst/>
            </p:spPr>
            <p:txBody>
              <a:bodyPr/>
              <a:lstStyle/>
              <a:p>
                <a:endParaRPr lang="ru-RU"/>
              </a:p>
            </p:txBody>
          </p:sp>
          <p:sp>
            <p:nvSpPr>
              <p:cNvPr id="18510" name="Line 78"/>
              <p:cNvSpPr>
                <a:spLocks noChangeShapeType="1"/>
              </p:cNvSpPr>
              <p:nvPr/>
            </p:nvSpPr>
            <p:spPr bwMode="auto">
              <a:xfrm>
                <a:off x="1247" y="0"/>
                <a:ext cx="0" cy="890"/>
              </a:xfrm>
              <a:prstGeom prst="line">
                <a:avLst/>
              </a:prstGeom>
              <a:noFill/>
              <a:ln w="9525">
                <a:solidFill>
                  <a:schemeClr val="tx1"/>
                </a:solidFill>
                <a:round/>
                <a:headEnd/>
                <a:tailEnd/>
              </a:ln>
              <a:effectLst/>
            </p:spPr>
            <p:txBody>
              <a:bodyPr/>
              <a:lstStyle/>
              <a:p>
                <a:endParaRPr lang="ru-RU"/>
              </a:p>
            </p:txBody>
          </p:sp>
        </p:grpSp>
        <p:grpSp>
          <p:nvGrpSpPr>
            <p:cNvPr id="8" name="Group 81"/>
            <p:cNvGrpSpPr>
              <a:grpSpLocks/>
            </p:cNvGrpSpPr>
            <p:nvPr/>
          </p:nvGrpSpPr>
          <p:grpSpPr bwMode="auto">
            <a:xfrm>
              <a:off x="0" y="436"/>
              <a:ext cx="5759" cy="635"/>
              <a:chOff x="0" y="1071"/>
              <a:chExt cx="5760" cy="681"/>
            </a:xfrm>
          </p:grpSpPr>
          <p:sp>
            <p:nvSpPr>
              <p:cNvPr id="18514" name="Rectangle 82"/>
              <p:cNvSpPr>
                <a:spLocks noChangeArrowheads="1"/>
              </p:cNvSpPr>
              <p:nvPr/>
            </p:nvSpPr>
            <p:spPr bwMode="auto">
              <a:xfrm>
                <a:off x="0" y="1071"/>
                <a:ext cx="5760" cy="681"/>
              </a:xfrm>
              <a:prstGeom prst="rect">
                <a:avLst/>
              </a:prstGeom>
              <a:noFill/>
              <a:ln w="9525">
                <a:solidFill>
                  <a:schemeClr val="tx1"/>
                </a:solidFill>
                <a:miter lim="800000"/>
                <a:headEnd/>
                <a:tailEnd/>
              </a:ln>
              <a:effectLst/>
            </p:spPr>
            <p:txBody>
              <a:bodyPr wrap="none" anchor="ctr"/>
              <a:lstStyle/>
              <a:p>
                <a:endParaRPr lang="ru-RU"/>
              </a:p>
            </p:txBody>
          </p:sp>
          <p:grpSp>
            <p:nvGrpSpPr>
              <p:cNvPr id="9" name="Group 83"/>
              <p:cNvGrpSpPr>
                <a:grpSpLocks/>
              </p:cNvGrpSpPr>
              <p:nvPr/>
            </p:nvGrpSpPr>
            <p:grpSpPr bwMode="auto">
              <a:xfrm>
                <a:off x="1247" y="1071"/>
                <a:ext cx="3493" cy="681"/>
                <a:chOff x="1247" y="0"/>
                <a:chExt cx="3493" cy="890"/>
              </a:xfrm>
            </p:grpSpPr>
            <p:sp>
              <p:nvSpPr>
                <p:cNvPr id="18516" name="Line 84"/>
                <p:cNvSpPr>
                  <a:spLocks noChangeShapeType="1"/>
                </p:cNvSpPr>
                <p:nvPr/>
              </p:nvSpPr>
              <p:spPr bwMode="auto">
                <a:xfrm>
                  <a:off x="4740" y="0"/>
                  <a:ext cx="0" cy="890"/>
                </a:xfrm>
                <a:prstGeom prst="line">
                  <a:avLst/>
                </a:prstGeom>
                <a:noFill/>
                <a:ln w="9525">
                  <a:solidFill>
                    <a:schemeClr val="tx1"/>
                  </a:solidFill>
                  <a:round/>
                  <a:headEnd/>
                  <a:tailEnd/>
                </a:ln>
                <a:effectLst/>
              </p:spPr>
              <p:txBody>
                <a:bodyPr/>
                <a:lstStyle/>
                <a:p>
                  <a:endParaRPr lang="ru-RU"/>
                </a:p>
              </p:txBody>
            </p:sp>
            <p:sp>
              <p:nvSpPr>
                <p:cNvPr id="18517" name="Line 85"/>
                <p:cNvSpPr>
                  <a:spLocks noChangeShapeType="1"/>
                </p:cNvSpPr>
                <p:nvPr/>
              </p:nvSpPr>
              <p:spPr bwMode="auto">
                <a:xfrm>
                  <a:off x="3606" y="0"/>
                  <a:ext cx="0" cy="890"/>
                </a:xfrm>
                <a:prstGeom prst="line">
                  <a:avLst/>
                </a:prstGeom>
                <a:noFill/>
                <a:ln w="9525">
                  <a:solidFill>
                    <a:schemeClr val="tx1"/>
                  </a:solidFill>
                  <a:round/>
                  <a:headEnd/>
                  <a:tailEnd/>
                </a:ln>
                <a:effectLst/>
              </p:spPr>
              <p:txBody>
                <a:bodyPr/>
                <a:lstStyle/>
                <a:p>
                  <a:endParaRPr lang="ru-RU"/>
                </a:p>
              </p:txBody>
            </p:sp>
            <p:sp>
              <p:nvSpPr>
                <p:cNvPr id="18518" name="Line 86"/>
                <p:cNvSpPr>
                  <a:spLocks noChangeShapeType="1"/>
                </p:cNvSpPr>
                <p:nvPr/>
              </p:nvSpPr>
              <p:spPr bwMode="auto">
                <a:xfrm>
                  <a:off x="2472" y="0"/>
                  <a:ext cx="0" cy="890"/>
                </a:xfrm>
                <a:prstGeom prst="line">
                  <a:avLst/>
                </a:prstGeom>
                <a:noFill/>
                <a:ln w="9525">
                  <a:solidFill>
                    <a:schemeClr val="tx1"/>
                  </a:solidFill>
                  <a:round/>
                  <a:headEnd/>
                  <a:tailEnd/>
                </a:ln>
                <a:effectLst/>
              </p:spPr>
              <p:txBody>
                <a:bodyPr/>
                <a:lstStyle/>
                <a:p>
                  <a:endParaRPr lang="ru-RU"/>
                </a:p>
              </p:txBody>
            </p:sp>
            <p:sp>
              <p:nvSpPr>
                <p:cNvPr id="18519" name="Line 87"/>
                <p:cNvSpPr>
                  <a:spLocks noChangeShapeType="1"/>
                </p:cNvSpPr>
                <p:nvPr/>
              </p:nvSpPr>
              <p:spPr bwMode="auto">
                <a:xfrm>
                  <a:off x="1247" y="0"/>
                  <a:ext cx="0" cy="890"/>
                </a:xfrm>
                <a:prstGeom prst="line">
                  <a:avLst/>
                </a:prstGeom>
                <a:noFill/>
                <a:ln w="9525">
                  <a:solidFill>
                    <a:schemeClr val="tx1"/>
                  </a:solidFill>
                  <a:round/>
                  <a:headEnd/>
                  <a:tailEnd/>
                </a:ln>
                <a:effectLst/>
              </p:spPr>
              <p:txBody>
                <a:bodyPr/>
                <a:lstStyle/>
                <a:p>
                  <a:endParaRPr lang="ru-RU"/>
                </a:p>
              </p:txBody>
            </p:sp>
          </p:grpSp>
        </p:grpSp>
        <p:sp>
          <p:nvSpPr>
            <p:cNvPr id="18520" name="Rectangle 88"/>
            <p:cNvSpPr>
              <a:spLocks noChangeArrowheads="1"/>
            </p:cNvSpPr>
            <p:nvPr/>
          </p:nvSpPr>
          <p:spPr bwMode="auto">
            <a:xfrm>
              <a:off x="0" y="0"/>
              <a:ext cx="5737" cy="164"/>
            </a:xfrm>
            <a:prstGeom prst="rect">
              <a:avLst/>
            </a:prstGeom>
            <a:noFill/>
            <a:ln w="9525">
              <a:solidFill>
                <a:schemeClr val="tx1"/>
              </a:solidFill>
              <a:miter lim="800000"/>
              <a:headEnd/>
              <a:tailEnd/>
            </a:ln>
            <a:effectLst/>
          </p:spPr>
          <p:txBody>
            <a:bodyPr wrap="none" anchor="ctr"/>
            <a:lstStyle/>
            <a:p>
              <a:endParaRPr lang="ru-RU"/>
            </a:p>
          </p:txBody>
        </p:sp>
        <p:sp>
          <p:nvSpPr>
            <p:cNvPr id="18521" name="Line 89"/>
            <p:cNvSpPr>
              <a:spLocks noChangeShapeType="1"/>
            </p:cNvSpPr>
            <p:nvPr/>
          </p:nvSpPr>
          <p:spPr bwMode="auto">
            <a:xfrm>
              <a:off x="4717" y="0"/>
              <a:ext cx="1" cy="164"/>
            </a:xfrm>
            <a:prstGeom prst="line">
              <a:avLst/>
            </a:prstGeom>
            <a:noFill/>
            <a:ln w="9525">
              <a:solidFill>
                <a:schemeClr val="tx1"/>
              </a:solidFill>
              <a:round/>
              <a:headEnd/>
              <a:tailEnd/>
            </a:ln>
            <a:effectLst/>
          </p:spPr>
          <p:txBody>
            <a:bodyPr/>
            <a:lstStyle/>
            <a:p>
              <a:endParaRPr lang="ru-RU"/>
            </a:p>
          </p:txBody>
        </p:sp>
        <p:sp>
          <p:nvSpPr>
            <p:cNvPr id="18522" name="Line 90"/>
            <p:cNvSpPr>
              <a:spLocks noChangeShapeType="1"/>
            </p:cNvSpPr>
            <p:nvPr/>
          </p:nvSpPr>
          <p:spPr bwMode="auto">
            <a:xfrm>
              <a:off x="3583" y="0"/>
              <a:ext cx="1" cy="164"/>
            </a:xfrm>
            <a:prstGeom prst="line">
              <a:avLst/>
            </a:prstGeom>
            <a:noFill/>
            <a:ln w="9525">
              <a:solidFill>
                <a:schemeClr val="tx1"/>
              </a:solidFill>
              <a:round/>
              <a:headEnd/>
              <a:tailEnd/>
            </a:ln>
            <a:effectLst/>
          </p:spPr>
          <p:txBody>
            <a:bodyPr/>
            <a:lstStyle/>
            <a:p>
              <a:endParaRPr lang="ru-RU"/>
            </a:p>
          </p:txBody>
        </p:sp>
        <p:sp>
          <p:nvSpPr>
            <p:cNvPr id="18523" name="Line 91"/>
            <p:cNvSpPr>
              <a:spLocks noChangeShapeType="1"/>
            </p:cNvSpPr>
            <p:nvPr/>
          </p:nvSpPr>
          <p:spPr bwMode="auto">
            <a:xfrm>
              <a:off x="2449" y="0"/>
              <a:ext cx="1" cy="164"/>
            </a:xfrm>
            <a:prstGeom prst="line">
              <a:avLst/>
            </a:prstGeom>
            <a:noFill/>
            <a:ln w="9525">
              <a:solidFill>
                <a:schemeClr val="tx1"/>
              </a:solidFill>
              <a:round/>
              <a:headEnd/>
              <a:tailEnd/>
            </a:ln>
            <a:effectLst/>
          </p:spPr>
          <p:txBody>
            <a:bodyPr/>
            <a:lstStyle/>
            <a:p>
              <a:endParaRPr lang="ru-RU"/>
            </a:p>
          </p:txBody>
        </p:sp>
        <p:sp>
          <p:nvSpPr>
            <p:cNvPr id="18524" name="Line 92"/>
            <p:cNvSpPr>
              <a:spLocks noChangeShapeType="1"/>
            </p:cNvSpPr>
            <p:nvPr/>
          </p:nvSpPr>
          <p:spPr bwMode="auto">
            <a:xfrm>
              <a:off x="1224" y="0"/>
              <a:ext cx="1" cy="164"/>
            </a:xfrm>
            <a:prstGeom prst="line">
              <a:avLst/>
            </a:prstGeom>
            <a:noFill/>
            <a:ln w="9525">
              <a:solidFill>
                <a:schemeClr val="tx1"/>
              </a:solidFill>
              <a:round/>
              <a:headEnd/>
              <a:tailEnd/>
            </a:ln>
            <a:effectLst/>
          </p:spPr>
          <p:txBody>
            <a:bodyPr/>
            <a:lstStyle/>
            <a:p>
              <a:endParaRPr lang="ru-RU"/>
            </a:p>
          </p:txBody>
        </p:sp>
        <p:sp>
          <p:nvSpPr>
            <p:cNvPr id="18526" name="Rectangle 94"/>
            <p:cNvSpPr>
              <a:spLocks noChangeArrowheads="1"/>
            </p:cNvSpPr>
            <p:nvPr/>
          </p:nvSpPr>
          <p:spPr bwMode="auto">
            <a:xfrm>
              <a:off x="-23" y="2688"/>
              <a:ext cx="4908" cy="173"/>
            </a:xfrm>
            <a:prstGeom prst="rect">
              <a:avLst/>
            </a:prstGeom>
            <a:noFill/>
            <a:ln w="9525">
              <a:noFill/>
              <a:miter lim="800000"/>
              <a:headEnd/>
              <a:tailEnd/>
            </a:ln>
            <a:effectLst/>
          </p:spPr>
          <p:txBody>
            <a:bodyPr wrap="none" anchor="ctr">
              <a:spAutoFit/>
            </a:bodyPr>
            <a:lstStyle/>
            <a:p>
              <a:r>
                <a:rPr lang="ru-RU" sz="1200" b="1"/>
                <a:t>      Зависимость между углом при боковом ребре и плоскостью основания правильной пирамиды</a:t>
              </a:r>
              <a:r>
                <a:rPr lang="ru-RU" sz="1200"/>
                <a:t> </a:t>
              </a:r>
            </a:p>
          </p:txBody>
        </p:sp>
        <p:sp>
          <p:nvSpPr>
            <p:cNvPr id="18527" name="Rectangle 95"/>
            <p:cNvSpPr>
              <a:spLocks noChangeArrowheads="1"/>
            </p:cNvSpPr>
            <p:nvPr/>
          </p:nvSpPr>
          <p:spPr bwMode="auto">
            <a:xfrm>
              <a:off x="-1" y="3529"/>
              <a:ext cx="5422" cy="173"/>
            </a:xfrm>
            <a:prstGeom prst="rect">
              <a:avLst/>
            </a:prstGeom>
            <a:noFill/>
            <a:ln w="9525">
              <a:noFill/>
              <a:miter lim="800000"/>
              <a:headEnd/>
              <a:tailEnd/>
            </a:ln>
            <a:effectLst/>
          </p:spPr>
          <p:txBody>
            <a:bodyPr wrap="none" anchor="ctr">
              <a:spAutoFit/>
            </a:bodyPr>
            <a:lstStyle/>
            <a:p>
              <a:r>
                <a:rPr lang="ru-RU" sz="1200" b="1"/>
                <a:t>     Зависимость между углом при ребре основания и углом между боковым ребром и плоскостью основания</a:t>
              </a:r>
              <a:r>
                <a:rPr lang="ru-RU" sz="1200"/>
                <a:t> </a:t>
              </a:r>
            </a:p>
          </p:txBody>
        </p:sp>
        <p:pic>
          <p:nvPicPr>
            <p:cNvPr id="18528" name="Picture 96"/>
            <p:cNvPicPr>
              <a:picLocks noChangeAspect="1" noChangeArrowheads="1"/>
            </p:cNvPicPr>
            <p:nvPr/>
          </p:nvPicPr>
          <p:blipFill>
            <a:blip r:embed="rId3"/>
            <a:srcRect/>
            <a:stretch>
              <a:fillRect/>
            </a:stretch>
          </p:blipFill>
          <p:spPr bwMode="auto">
            <a:xfrm>
              <a:off x="90" y="482"/>
              <a:ext cx="998" cy="545"/>
            </a:xfrm>
            <a:prstGeom prst="rect">
              <a:avLst/>
            </a:prstGeom>
            <a:noFill/>
            <a:ln w="9525">
              <a:noFill/>
              <a:miter lim="800000"/>
              <a:headEnd/>
              <a:tailEnd/>
            </a:ln>
          </p:spPr>
        </p:pic>
        <p:pic>
          <p:nvPicPr>
            <p:cNvPr id="18529" name="Picture 97"/>
            <p:cNvPicPr>
              <a:picLocks noChangeAspect="1" noChangeArrowheads="1"/>
            </p:cNvPicPr>
            <p:nvPr/>
          </p:nvPicPr>
          <p:blipFill>
            <a:blip r:embed="rId4"/>
            <a:srcRect/>
            <a:stretch>
              <a:fillRect/>
            </a:stretch>
          </p:blipFill>
          <p:spPr bwMode="auto">
            <a:xfrm>
              <a:off x="1269" y="436"/>
              <a:ext cx="953" cy="600"/>
            </a:xfrm>
            <a:prstGeom prst="rect">
              <a:avLst/>
            </a:prstGeom>
            <a:noFill/>
            <a:ln w="9525">
              <a:noFill/>
              <a:miter lim="800000"/>
              <a:headEnd/>
              <a:tailEnd/>
            </a:ln>
          </p:spPr>
        </p:pic>
        <p:graphicFrame>
          <p:nvGraphicFramePr>
            <p:cNvPr id="18530" name="Object 98"/>
            <p:cNvGraphicFramePr>
              <a:graphicFrameLocks noChangeAspect="1"/>
            </p:cNvGraphicFramePr>
            <p:nvPr/>
          </p:nvGraphicFramePr>
          <p:xfrm>
            <a:off x="2539" y="527"/>
            <a:ext cx="998" cy="369"/>
          </p:xfrm>
          <a:graphic>
            <a:graphicData uri="http://schemas.openxmlformats.org/presentationml/2006/ole">
              <p:oleObj spid="_x0000_s23554" name="Формула" r:id="rId5" imgW="1054100" imgH="393700" progId="Equation.3">
                <p:embed/>
              </p:oleObj>
            </a:graphicData>
          </a:graphic>
        </p:graphicFrame>
        <p:graphicFrame>
          <p:nvGraphicFramePr>
            <p:cNvPr id="18531" name="Object 99"/>
            <p:cNvGraphicFramePr>
              <a:graphicFrameLocks noChangeAspect="1"/>
            </p:cNvGraphicFramePr>
            <p:nvPr/>
          </p:nvGraphicFramePr>
          <p:xfrm>
            <a:off x="3628" y="527"/>
            <a:ext cx="953" cy="403"/>
          </p:xfrm>
          <a:graphic>
            <a:graphicData uri="http://schemas.openxmlformats.org/presentationml/2006/ole">
              <p:oleObj spid="_x0000_s23555" name="Формула" r:id="rId6" imgW="926698" imgH="393529" progId="Equation.3">
                <p:embed/>
              </p:oleObj>
            </a:graphicData>
          </a:graphic>
        </p:graphicFrame>
        <p:graphicFrame>
          <p:nvGraphicFramePr>
            <p:cNvPr id="18532" name="Object 100"/>
            <p:cNvGraphicFramePr>
              <a:graphicFrameLocks noChangeAspect="1"/>
            </p:cNvGraphicFramePr>
            <p:nvPr/>
          </p:nvGraphicFramePr>
          <p:xfrm>
            <a:off x="4853" y="436"/>
            <a:ext cx="680" cy="605"/>
          </p:xfrm>
          <a:graphic>
            <a:graphicData uri="http://schemas.openxmlformats.org/presentationml/2006/ole">
              <p:oleObj spid="_x0000_s23556" name="Формула" r:id="rId7" imgW="863225" imgH="774364" progId="Equation.3">
                <p:embed/>
              </p:oleObj>
            </a:graphicData>
          </a:graphic>
        </p:graphicFrame>
        <p:graphicFrame>
          <p:nvGraphicFramePr>
            <p:cNvPr id="18533" name="Object 101"/>
            <p:cNvGraphicFramePr>
              <a:graphicFrameLocks noChangeAspect="1"/>
            </p:cNvGraphicFramePr>
            <p:nvPr/>
          </p:nvGraphicFramePr>
          <p:xfrm>
            <a:off x="1406" y="1253"/>
            <a:ext cx="817" cy="606"/>
          </p:xfrm>
          <a:graphic>
            <a:graphicData uri="http://schemas.openxmlformats.org/presentationml/2006/ole">
              <p:oleObj spid="_x0000_s23557" name="Формула" r:id="rId8" imgW="812800" imgH="596900" progId="Equation.3">
                <p:embed/>
              </p:oleObj>
            </a:graphicData>
          </a:graphic>
        </p:graphicFrame>
        <p:graphicFrame>
          <p:nvGraphicFramePr>
            <p:cNvPr id="18534" name="Object 102"/>
            <p:cNvGraphicFramePr>
              <a:graphicFrameLocks noChangeAspect="1"/>
            </p:cNvGraphicFramePr>
            <p:nvPr/>
          </p:nvGraphicFramePr>
          <p:xfrm>
            <a:off x="2494" y="1298"/>
            <a:ext cx="907" cy="448"/>
          </p:xfrm>
          <a:graphic>
            <a:graphicData uri="http://schemas.openxmlformats.org/presentationml/2006/ole">
              <p:oleObj spid="_x0000_s23558" name="Формула" r:id="rId9" imgW="787058" imgH="393529" progId="Equation.3">
                <p:embed/>
              </p:oleObj>
            </a:graphicData>
          </a:graphic>
        </p:graphicFrame>
        <p:graphicFrame>
          <p:nvGraphicFramePr>
            <p:cNvPr id="18535" name="Object 103"/>
            <p:cNvGraphicFramePr>
              <a:graphicFrameLocks noChangeAspect="1"/>
            </p:cNvGraphicFramePr>
            <p:nvPr/>
          </p:nvGraphicFramePr>
          <p:xfrm>
            <a:off x="3673" y="1344"/>
            <a:ext cx="862" cy="353"/>
          </p:xfrm>
          <a:graphic>
            <a:graphicData uri="http://schemas.openxmlformats.org/presentationml/2006/ole">
              <p:oleObj spid="_x0000_s23559" name="Формула" r:id="rId10" imgW="952087" imgH="393529" progId="Equation.3">
                <p:embed/>
              </p:oleObj>
            </a:graphicData>
          </a:graphic>
        </p:graphicFrame>
        <p:graphicFrame>
          <p:nvGraphicFramePr>
            <p:cNvPr id="18536" name="Object 104"/>
            <p:cNvGraphicFramePr>
              <a:graphicFrameLocks noChangeAspect="1"/>
            </p:cNvGraphicFramePr>
            <p:nvPr/>
          </p:nvGraphicFramePr>
          <p:xfrm>
            <a:off x="4853" y="1253"/>
            <a:ext cx="635" cy="605"/>
          </p:xfrm>
          <a:graphic>
            <a:graphicData uri="http://schemas.openxmlformats.org/presentationml/2006/ole">
              <p:oleObj spid="_x0000_s23560" name="Формула" r:id="rId11" imgW="812447" imgH="774364" progId="Equation.3">
                <p:embed/>
              </p:oleObj>
            </a:graphicData>
          </a:graphic>
        </p:graphicFrame>
        <p:pic>
          <p:nvPicPr>
            <p:cNvPr id="18537" name="Picture 105"/>
            <p:cNvPicPr>
              <a:picLocks noChangeAspect="1" noChangeArrowheads="1"/>
            </p:cNvPicPr>
            <p:nvPr/>
          </p:nvPicPr>
          <p:blipFill>
            <a:blip r:embed="rId12">
              <a:lum bright="-12000" contrast="36000"/>
            </a:blip>
            <a:srcRect/>
            <a:stretch>
              <a:fillRect/>
            </a:stretch>
          </p:blipFill>
          <p:spPr bwMode="auto">
            <a:xfrm>
              <a:off x="45" y="1265"/>
              <a:ext cx="1089" cy="577"/>
            </a:xfrm>
            <a:prstGeom prst="rect">
              <a:avLst/>
            </a:prstGeom>
            <a:noFill/>
          </p:spPr>
        </p:pic>
        <p:graphicFrame>
          <p:nvGraphicFramePr>
            <p:cNvPr id="18538" name="Object 106"/>
            <p:cNvGraphicFramePr>
              <a:graphicFrameLocks noChangeAspect="1"/>
            </p:cNvGraphicFramePr>
            <p:nvPr/>
          </p:nvGraphicFramePr>
          <p:xfrm>
            <a:off x="3628" y="2115"/>
            <a:ext cx="907" cy="572"/>
          </p:xfrm>
          <a:graphic>
            <a:graphicData uri="http://schemas.openxmlformats.org/presentationml/2006/ole">
              <p:oleObj spid="_x0000_s23561" name="Формула" r:id="rId13" imgW="977476" imgH="622030" progId="Equation.3">
                <p:embed/>
              </p:oleObj>
            </a:graphicData>
          </a:graphic>
        </p:graphicFrame>
        <p:graphicFrame>
          <p:nvGraphicFramePr>
            <p:cNvPr id="18539" name="Object 107"/>
            <p:cNvGraphicFramePr>
              <a:graphicFrameLocks noChangeAspect="1"/>
            </p:cNvGraphicFramePr>
            <p:nvPr/>
          </p:nvGraphicFramePr>
          <p:xfrm>
            <a:off x="4853" y="2069"/>
            <a:ext cx="726" cy="632"/>
          </p:xfrm>
          <a:graphic>
            <a:graphicData uri="http://schemas.openxmlformats.org/presentationml/2006/ole">
              <p:oleObj spid="_x0000_s23562" name="Формула" r:id="rId14" imgW="888614" imgH="774364" progId="Equation.3">
                <p:embed/>
              </p:oleObj>
            </a:graphicData>
          </a:graphic>
        </p:graphicFrame>
        <p:pic>
          <p:nvPicPr>
            <p:cNvPr id="18540" name="Picture 108"/>
            <p:cNvPicPr>
              <a:picLocks noChangeAspect="1" noChangeArrowheads="1"/>
            </p:cNvPicPr>
            <p:nvPr/>
          </p:nvPicPr>
          <p:blipFill>
            <a:blip r:embed="rId15">
              <a:lum bright="-6000" contrast="30000"/>
            </a:blip>
            <a:srcRect/>
            <a:stretch>
              <a:fillRect/>
            </a:stretch>
          </p:blipFill>
          <p:spPr bwMode="auto">
            <a:xfrm>
              <a:off x="68" y="2110"/>
              <a:ext cx="1065" cy="504"/>
            </a:xfrm>
            <a:prstGeom prst="rect">
              <a:avLst/>
            </a:prstGeom>
            <a:noFill/>
          </p:spPr>
        </p:pic>
        <p:grpSp>
          <p:nvGrpSpPr>
            <p:cNvPr id="10" name="Group 109"/>
            <p:cNvGrpSpPr>
              <a:grpSpLocks/>
            </p:cNvGrpSpPr>
            <p:nvPr/>
          </p:nvGrpSpPr>
          <p:grpSpPr bwMode="auto">
            <a:xfrm>
              <a:off x="2539" y="2115"/>
              <a:ext cx="953" cy="544"/>
              <a:chOff x="1655" y="1661"/>
              <a:chExt cx="752" cy="366"/>
            </a:xfrm>
          </p:grpSpPr>
          <p:graphicFrame>
            <p:nvGraphicFramePr>
              <p:cNvPr id="18542" name="Object 110"/>
              <p:cNvGraphicFramePr>
                <a:graphicFrameLocks noChangeAspect="1"/>
              </p:cNvGraphicFramePr>
              <p:nvPr/>
            </p:nvGraphicFramePr>
            <p:xfrm>
              <a:off x="1837" y="1661"/>
              <a:ext cx="570" cy="366"/>
            </p:xfrm>
            <a:graphic>
              <a:graphicData uri="http://schemas.openxmlformats.org/presentationml/2006/ole">
                <p:oleObj spid="_x0000_s23572" name="Формула" r:id="rId16" imgW="901309" imgH="583947" progId="Equation.3">
                  <p:embed/>
                </p:oleObj>
              </a:graphicData>
            </a:graphic>
          </p:graphicFrame>
          <p:sp>
            <p:nvSpPr>
              <p:cNvPr id="18543" name="Rectangle 111"/>
              <p:cNvSpPr>
                <a:spLocks noChangeArrowheads="1"/>
              </p:cNvSpPr>
              <p:nvPr/>
            </p:nvSpPr>
            <p:spPr bwMode="auto">
              <a:xfrm>
                <a:off x="1655" y="1706"/>
                <a:ext cx="180" cy="116"/>
              </a:xfrm>
              <a:prstGeom prst="rect">
                <a:avLst/>
              </a:prstGeom>
              <a:noFill/>
              <a:ln w="9525">
                <a:noFill/>
                <a:miter lim="800000"/>
                <a:headEnd/>
                <a:tailEnd/>
              </a:ln>
              <a:effectLst/>
            </p:spPr>
            <p:txBody>
              <a:bodyPr wrap="none">
                <a:spAutoFit/>
              </a:bodyPr>
              <a:lstStyle/>
              <a:p>
                <a:r>
                  <a:rPr lang="en-US" sz="1200">
                    <a:latin typeface="Times New Roman" pitchFamily="18" charset="0"/>
                    <a:cs typeface="Times New Roman" pitchFamily="18" charset="0"/>
                  </a:rPr>
                  <a:t>sin</a:t>
                </a:r>
                <a:endParaRPr lang="en-US"/>
              </a:p>
            </p:txBody>
          </p:sp>
        </p:grpSp>
        <p:grpSp>
          <p:nvGrpSpPr>
            <p:cNvPr id="11" name="Group 112"/>
            <p:cNvGrpSpPr>
              <a:grpSpLocks/>
            </p:cNvGrpSpPr>
            <p:nvPr/>
          </p:nvGrpSpPr>
          <p:grpSpPr bwMode="auto">
            <a:xfrm>
              <a:off x="1269" y="2115"/>
              <a:ext cx="1089" cy="811"/>
              <a:chOff x="930" y="1661"/>
              <a:chExt cx="618" cy="571"/>
            </a:xfrm>
          </p:grpSpPr>
          <p:sp>
            <p:nvSpPr>
              <p:cNvPr id="18545" name="Rectangle 113"/>
              <p:cNvSpPr>
                <a:spLocks noChangeArrowheads="1"/>
              </p:cNvSpPr>
              <p:nvPr/>
            </p:nvSpPr>
            <p:spPr bwMode="auto">
              <a:xfrm>
                <a:off x="953" y="2040"/>
                <a:ext cx="66" cy="163"/>
              </a:xfrm>
              <a:prstGeom prst="rect">
                <a:avLst/>
              </a:prstGeom>
              <a:noFill/>
              <a:ln w="9525">
                <a:noFill/>
                <a:miter lim="800000"/>
                <a:headEnd/>
                <a:tailEnd/>
              </a:ln>
              <a:effectLst/>
            </p:spPr>
            <p:txBody>
              <a:bodyPr wrap="none">
                <a:spAutoFit/>
              </a:bodyPr>
              <a:lstStyle/>
              <a:p>
                <a:endParaRPr lang="ru-RU"/>
              </a:p>
            </p:txBody>
          </p:sp>
          <p:graphicFrame>
            <p:nvGraphicFramePr>
              <p:cNvPr id="18546" name="Object 114"/>
              <p:cNvGraphicFramePr>
                <a:graphicFrameLocks noChangeAspect="1"/>
              </p:cNvGraphicFramePr>
              <p:nvPr/>
            </p:nvGraphicFramePr>
            <p:xfrm>
              <a:off x="930" y="1661"/>
              <a:ext cx="618" cy="366"/>
            </p:xfrm>
            <a:graphic>
              <a:graphicData uri="http://schemas.openxmlformats.org/presentationml/2006/ole">
                <p:oleObj spid="_x0000_s23571" name="Формула" r:id="rId17" imgW="977476" imgH="583947" progId="Equation.3">
                  <p:embed/>
                </p:oleObj>
              </a:graphicData>
            </a:graphic>
          </p:graphicFrame>
          <p:sp>
            <p:nvSpPr>
              <p:cNvPr id="18547" name="Rectangle 115"/>
              <p:cNvSpPr>
                <a:spLocks noChangeArrowheads="1"/>
              </p:cNvSpPr>
              <p:nvPr/>
            </p:nvSpPr>
            <p:spPr bwMode="auto">
              <a:xfrm>
                <a:off x="953" y="2035"/>
                <a:ext cx="66" cy="163"/>
              </a:xfrm>
              <a:prstGeom prst="rect">
                <a:avLst/>
              </a:prstGeom>
              <a:noFill/>
              <a:ln w="9525">
                <a:noFill/>
                <a:miter lim="800000"/>
                <a:headEnd/>
                <a:tailEnd/>
              </a:ln>
              <a:effectLst/>
            </p:spPr>
            <p:txBody>
              <a:bodyPr wrap="none">
                <a:spAutoFit/>
              </a:bodyPr>
              <a:lstStyle/>
              <a:p>
                <a:endParaRPr lang="ru-RU"/>
              </a:p>
            </p:txBody>
          </p:sp>
          <p:sp>
            <p:nvSpPr>
              <p:cNvPr id="18548" name="Rectangle 116"/>
              <p:cNvSpPr>
                <a:spLocks noChangeArrowheads="1"/>
              </p:cNvSpPr>
              <p:nvPr/>
            </p:nvSpPr>
            <p:spPr bwMode="auto">
              <a:xfrm>
                <a:off x="953" y="1783"/>
                <a:ext cx="66" cy="163"/>
              </a:xfrm>
              <a:prstGeom prst="rect">
                <a:avLst/>
              </a:prstGeom>
              <a:noFill/>
              <a:ln w="9525">
                <a:noFill/>
                <a:miter lim="800000"/>
                <a:headEnd/>
                <a:tailEnd/>
              </a:ln>
              <a:effectLst/>
            </p:spPr>
            <p:txBody>
              <a:bodyPr wrap="none">
                <a:spAutoFit/>
              </a:bodyPr>
              <a:lstStyle/>
              <a:p>
                <a:endParaRPr lang="ru-RU"/>
              </a:p>
            </p:txBody>
          </p:sp>
          <p:sp>
            <p:nvSpPr>
              <p:cNvPr id="18549" name="Rectangle 117"/>
              <p:cNvSpPr>
                <a:spLocks noChangeArrowheads="1"/>
              </p:cNvSpPr>
              <p:nvPr/>
            </p:nvSpPr>
            <p:spPr bwMode="auto">
              <a:xfrm>
                <a:off x="953" y="2069"/>
                <a:ext cx="66" cy="163"/>
              </a:xfrm>
              <a:prstGeom prst="rect">
                <a:avLst/>
              </a:prstGeom>
              <a:noFill/>
              <a:ln w="9525">
                <a:noFill/>
                <a:miter lim="800000"/>
                <a:headEnd/>
                <a:tailEnd/>
              </a:ln>
              <a:effectLst/>
            </p:spPr>
            <p:txBody>
              <a:bodyPr wrap="none">
                <a:spAutoFit/>
              </a:bodyPr>
              <a:lstStyle/>
              <a:p>
                <a:endParaRPr lang="ru-RU"/>
              </a:p>
            </p:txBody>
          </p:sp>
        </p:grpSp>
        <p:graphicFrame>
          <p:nvGraphicFramePr>
            <p:cNvPr id="18550" name="Object 118"/>
            <p:cNvGraphicFramePr>
              <a:graphicFrameLocks noChangeAspect="1"/>
            </p:cNvGraphicFramePr>
            <p:nvPr/>
          </p:nvGraphicFramePr>
          <p:xfrm>
            <a:off x="1269" y="2931"/>
            <a:ext cx="1089" cy="432"/>
          </p:xfrm>
          <a:graphic>
            <a:graphicData uri="http://schemas.openxmlformats.org/presentationml/2006/ole">
              <p:oleObj spid="_x0000_s23563" name="Формула" r:id="rId18" imgW="1054100" imgH="419100" progId="Equation.3">
                <p:embed/>
              </p:oleObj>
            </a:graphicData>
          </a:graphic>
        </p:graphicFrame>
        <p:graphicFrame>
          <p:nvGraphicFramePr>
            <p:cNvPr id="18551" name="Object 119"/>
            <p:cNvGraphicFramePr>
              <a:graphicFrameLocks noChangeAspect="1"/>
            </p:cNvGraphicFramePr>
            <p:nvPr/>
          </p:nvGraphicFramePr>
          <p:xfrm>
            <a:off x="2494" y="2931"/>
            <a:ext cx="953" cy="449"/>
          </p:xfrm>
          <a:graphic>
            <a:graphicData uri="http://schemas.openxmlformats.org/presentationml/2006/ole">
              <p:oleObj spid="_x0000_s23564" name="Формула" r:id="rId19" imgW="825500" imgH="393700" progId="Equation.3">
                <p:embed/>
              </p:oleObj>
            </a:graphicData>
          </a:graphic>
        </p:graphicFrame>
        <p:graphicFrame>
          <p:nvGraphicFramePr>
            <p:cNvPr id="18552" name="Object 120"/>
            <p:cNvGraphicFramePr>
              <a:graphicFrameLocks noChangeAspect="1"/>
            </p:cNvGraphicFramePr>
            <p:nvPr/>
          </p:nvGraphicFramePr>
          <p:xfrm>
            <a:off x="3628" y="2931"/>
            <a:ext cx="998" cy="390"/>
          </p:xfrm>
          <a:graphic>
            <a:graphicData uri="http://schemas.openxmlformats.org/presentationml/2006/ole">
              <p:oleObj spid="_x0000_s23565" name="Формула" r:id="rId20" imgW="1002865" imgH="393529" progId="Equation.3">
                <p:embed/>
              </p:oleObj>
            </a:graphicData>
          </a:graphic>
        </p:graphicFrame>
        <p:graphicFrame>
          <p:nvGraphicFramePr>
            <p:cNvPr id="18553" name="Object 121"/>
            <p:cNvGraphicFramePr>
              <a:graphicFrameLocks noChangeAspect="1"/>
            </p:cNvGraphicFramePr>
            <p:nvPr/>
          </p:nvGraphicFramePr>
          <p:xfrm>
            <a:off x="4762" y="2931"/>
            <a:ext cx="975" cy="322"/>
          </p:xfrm>
          <a:graphic>
            <a:graphicData uri="http://schemas.openxmlformats.org/presentationml/2006/ole">
              <p:oleObj spid="_x0000_s23566" name="Формула" r:id="rId21" imgW="1180588" imgH="393529" progId="Equation.3">
                <p:embed/>
              </p:oleObj>
            </a:graphicData>
          </a:graphic>
        </p:graphicFrame>
        <p:pic>
          <p:nvPicPr>
            <p:cNvPr id="18554" name="Picture 122"/>
            <p:cNvPicPr>
              <a:picLocks noChangeAspect="1" noChangeArrowheads="1"/>
            </p:cNvPicPr>
            <p:nvPr/>
          </p:nvPicPr>
          <p:blipFill>
            <a:blip r:embed="rId22">
              <a:lum bright="-12000" contrast="18000"/>
            </a:blip>
            <a:srcRect/>
            <a:stretch>
              <a:fillRect/>
            </a:stretch>
          </p:blipFill>
          <p:spPr bwMode="auto">
            <a:xfrm>
              <a:off x="49" y="2976"/>
              <a:ext cx="1084" cy="499"/>
            </a:xfrm>
            <a:prstGeom prst="rect">
              <a:avLst/>
            </a:prstGeom>
            <a:noFill/>
          </p:spPr>
        </p:pic>
        <p:graphicFrame>
          <p:nvGraphicFramePr>
            <p:cNvPr id="18555" name="Object 123"/>
            <p:cNvGraphicFramePr>
              <a:graphicFrameLocks noChangeAspect="1"/>
            </p:cNvGraphicFramePr>
            <p:nvPr/>
          </p:nvGraphicFramePr>
          <p:xfrm>
            <a:off x="1269" y="3793"/>
            <a:ext cx="953" cy="495"/>
          </p:xfrm>
          <a:graphic>
            <a:graphicData uri="http://schemas.openxmlformats.org/presentationml/2006/ole">
              <p:oleObj spid="_x0000_s23567" name="Формула" r:id="rId23" imgW="748975" imgH="393529" progId="Equation.3">
                <p:embed/>
              </p:oleObj>
            </a:graphicData>
          </a:graphic>
        </p:graphicFrame>
        <p:graphicFrame>
          <p:nvGraphicFramePr>
            <p:cNvPr id="18556" name="Object 124"/>
            <p:cNvGraphicFramePr>
              <a:graphicFrameLocks noChangeAspect="1"/>
            </p:cNvGraphicFramePr>
            <p:nvPr/>
          </p:nvGraphicFramePr>
          <p:xfrm>
            <a:off x="2494" y="3793"/>
            <a:ext cx="907" cy="439"/>
          </p:xfrm>
          <a:graphic>
            <a:graphicData uri="http://schemas.openxmlformats.org/presentationml/2006/ole">
              <p:oleObj spid="_x0000_s23568" name="Формула" r:id="rId24" imgW="863225" imgH="418918" progId="Equation.3">
                <p:embed/>
              </p:oleObj>
            </a:graphicData>
          </a:graphic>
        </p:graphicFrame>
        <p:graphicFrame>
          <p:nvGraphicFramePr>
            <p:cNvPr id="18557" name="Object 125"/>
            <p:cNvGraphicFramePr>
              <a:graphicFrameLocks noChangeAspect="1"/>
            </p:cNvGraphicFramePr>
            <p:nvPr/>
          </p:nvGraphicFramePr>
          <p:xfrm>
            <a:off x="3583" y="3748"/>
            <a:ext cx="907" cy="469"/>
          </p:xfrm>
          <a:graphic>
            <a:graphicData uri="http://schemas.openxmlformats.org/presentationml/2006/ole">
              <p:oleObj spid="_x0000_s23569" name="Формула" r:id="rId25" imgW="825500" imgH="431800" progId="Equation.3">
                <p:embed/>
              </p:oleObj>
            </a:graphicData>
          </a:graphic>
        </p:graphicFrame>
        <p:graphicFrame>
          <p:nvGraphicFramePr>
            <p:cNvPr id="18558" name="Object 126"/>
            <p:cNvGraphicFramePr>
              <a:graphicFrameLocks noChangeAspect="1"/>
            </p:cNvGraphicFramePr>
            <p:nvPr/>
          </p:nvGraphicFramePr>
          <p:xfrm>
            <a:off x="4717" y="3748"/>
            <a:ext cx="907" cy="358"/>
          </p:xfrm>
          <a:graphic>
            <a:graphicData uri="http://schemas.openxmlformats.org/presentationml/2006/ole">
              <p:oleObj spid="_x0000_s23570" name="Формула" r:id="rId26" imgW="990170" imgH="393529" progId="Equation.3">
                <p:embed/>
              </p:oleObj>
            </a:graphicData>
          </a:graphic>
        </p:graphicFrame>
        <p:pic>
          <p:nvPicPr>
            <p:cNvPr id="18559" name="Picture 127"/>
            <p:cNvPicPr>
              <a:picLocks noChangeAspect="1" noChangeArrowheads="1"/>
            </p:cNvPicPr>
            <p:nvPr/>
          </p:nvPicPr>
          <p:blipFill>
            <a:blip r:embed="rId27">
              <a:lum bright="-6000"/>
            </a:blip>
            <a:srcRect/>
            <a:stretch>
              <a:fillRect/>
            </a:stretch>
          </p:blipFill>
          <p:spPr bwMode="auto">
            <a:xfrm>
              <a:off x="124" y="3730"/>
              <a:ext cx="964" cy="517"/>
            </a:xfrm>
            <a:prstGeom prst="rect">
              <a:avLst/>
            </a:prstGeom>
            <a:noFill/>
          </p:spPr>
        </p:pic>
      </p:grpSp>
      <p:sp>
        <p:nvSpPr>
          <p:cNvPr id="78" name="Прямоугольник 77"/>
          <p:cNvSpPr/>
          <p:nvPr/>
        </p:nvSpPr>
        <p:spPr>
          <a:xfrm>
            <a:off x="8215338" y="0"/>
            <a:ext cx="304892" cy="338554"/>
          </a:xfrm>
          <a:prstGeom prst="rect">
            <a:avLst/>
          </a:prstGeom>
        </p:spPr>
        <p:txBody>
          <a:bodyPr wrap="none">
            <a:spAutoFit/>
          </a:bodyPr>
          <a:lstStyle/>
          <a:p>
            <a:r>
              <a:rPr lang="en-US" sz="1600" b="1" dirty="0" smtClean="0">
                <a:solidFill>
                  <a:prstClr val="black"/>
                </a:solidFill>
              </a:rPr>
              <a:t>n</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000100" y="500042"/>
            <a:ext cx="7715303" cy="1477328"/>
          </a:xfrm>
          <a:prstGeom prst="rect">
            <a:avLst/>
          </a:prstGeom>
          <a:noFill/>
        </p:spPr>
        <p:txBody>
          <a:bodyPr wrap="square" rtlCol="0">
            <a:spAutoFit/>
          </a:bodyPr>
          <a:lstStyle/>
          <a:p>
            <a:r>
              <a:rPr lang="ru-RU" dirty="0" smtClean="0">
                <a:solidFill>
                  <a:srgbClr val="FF0000"/>
                </a:solidFill>
                <a:latin typeface="Times New Roman" pitchFamily="18" charset="0"/>
                <a:cs typeface="Times New Roman" pitchFamily="18" charset="0"/>
              </a:rPr>
              <a:t>№ 256 г) </a:t>
            </a:r>
            <a:r>
              <a:rPr lang="ru-RU" dirty="0" smtClean="0">
                <a:latin typeface="Times New Roman" pitchFamily="18" charset="0"/>
                <a:cs typeface="Times New Roman" pitchFamily="18" charset="0"/>
              </a:rPr>
              <a:t>В правильной четырехугольной пирамиде сторона основания равна </a:t>
            </a:r>
            <a:r>
              <a:rPr lang="en-US" dirty="0" smtClean="0">
                <a:latin typeface="Times New Roman" pitchFamily="18" charset="0"/>
                <a:cs typeface="Times New Roman" pitchFamily="18" charset="0"/>
              </a:rPr>
              <a:t>m</a:t>
            </a:r>
            <a:r>
              <a:rPr lang="ru-RU" dirty="0" smtClean="0">
                <a:latin typeface="Times New Roman" pitchFamily="18" charset="0"/>
                <a:cs typeface="Times New Roman" pitchFamily="18" charset="0"/>
              </a:rPr>
              <a:t>, а плоский угол при вершине равен </a:t>
            </a:r>
            <a:r>
              <a:rPr lang="el-GR" dirty="0" smtClean="0">
                <a:latin typeface="Times New Roman" pitchFamily="18" charset="0"/>
                <a:cs typeface="Times New Roman" pitchFamily="18" charset="0"/>
              </a:rPr>
              <a:t>α</a:t>
            </a:r>
            <a:r>
              <a:rPr lang="ru-RU" dirty="0" smtClean="0">
                <a:latin typeface="Times New Roman" pitchFamily="18" charset="0"/>
                <a:cs typeface="Times New Roman" pitchFamily="18" charset="0"/>
              </a:rPr>
              <a:t>. Найти двугранный угол при боковом ребре пирамиды.</a:t>
            </a:r>
          </a:p>
          <a:p>
            <a:r>
              <a:rPr lang="ru-RU" dirty="0" smtClean="0">
                <a:latin typeface="Times New Roman" pitchFamily="18" charset="0"/>
                <a:cs typeface="Times New Roman" pitchFamily="18" charset="0"/>
              </a:rPr>
              <a:t>Решение:</a:t>
            </a:r>
          </a:p>
          <a:p>
            <a:r>
              <a:rPr lang="ru-RU" dirty="0" smtClean="0">
                <a:latin typeface="Times New Roman" pitchFamily="18" charset="0"/>
                <a:cs typeface="Times New Roman" pitchFamily="18" charset="0"/>
              </a:rPr>
              <a:t>                                      Пусть линейный угол двугранного угла будет равен </a:t>
            </a:r>
            <a:r>
              <a:rPr lang="en-US" dirty="0" smtClean="0">
                <a:latin typeface="Times New Roman" pitchFamily="18" charset="0"/>
                <a:cs typeface="Times New Roman" pitchFamily="18" charset="0"/>
              </a:rPr>
              <a:t>X</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endParaRPr lang="ru-RU" dirty="0"/>
          </a:p>
        </p:txBody>
      </p:sp>
      <p:pic>
        <p:nvPicPr>
          <p:cNvPr id="11" name="Рисунок 10"/>
          <p:cNvPicPr/>
          <p:nvPr/>
        </p:nvPicPr>
        <p:blipFill>
          <a:blip r:embed="rId2"/>
          <a:srcRect l="10826" t="19553" r="16809" b="16201"/>
          <a:stretch>
            <a:fillRect/>
          </a:stretch>
        </p:blipFill>
        <p:spPr bwMode="auto">
          <a:xfrm>
            <a:off x="1071538" y="2357430"/>
            <a:ext cx="2419350" cy="2190750"/>
          </a:xfrm>
          <a:prstGeom prst="rect">
            <a:avLst/>
          </a:prstGeom>
          <a:noFill/>
          <a:ln w="9525">
            <a:noFill/>
            <a:miter lim="800000"/>
            <a:headEnd/>
            <a:tailEnd/>
          </a:ln>
        </p:spPr>
      </p:pic>
      <p:sp>
        <p:nvSpPr>
          <p:cNvPr id="12" name="TextBox 11"/>
          <p:cNvSpPr txBox="1"/>
          <p:nvPr/>
        </p:nvSpPr>
        <p:spPr>
          <a:xfrm>
            <a:off x="4143372" y="2214554"/>
            <a:ext cx="4661020" cy="3416320"/>
          </a:xfrm>
          <a:prstGeom prst="rect">
            <a:avLst/>
          </a:prstGeom>
          <a:noFill/>
        </p:spPr>
        <p:txBody>
          <a:bodyPr wrap="square" rtlCol="0">
            <a:spAutoFit/>
          </a:bodyPr>
          <a:lstStyle/>
          <a:p>
            <a:r>
              <a:rPr lang="el-GR" dirty="0" smtClean="0">
                <a:latin typeface="Times New Roman" pitchFamily="18" charset="0"/>
                <a:cs typeface="Times New Roman" pitchFamily="18" charset="0"/>
              </a:rPr>
              <a:t>Δ</a:t>
            </a:r>
            <a:r>
              <a:rPr lang="ru-RU" dirty="0" smtClean="0">
                <a:latin typeface="Times New Roman" pitchFamily="18" charset="0"/>
                <a:cs typeface="Times New Roman" pitchFamily="18" charset="0"/>
              </a:rPr>
              <a:t>АМС равнобедренный, значит </a:t>
            </a:r>
            <a:r>
              <a:rPr lang="ru-RU" dirty="0" smtClean="0">
                <a:latin typeface="Times New Roman"/>
                <a:cs typeface="Times New Roman"/>
              </a:rPr>
              <a:t>∟</a:t>
            </a:r>
            <a:r>
              <a:rPr lang="en-US" dirty="0" smtClean="0">
                <a:latin typeface="Times New Roman"/>
                <a:cs typeface="Times New Roman"/>
              </a:rPr>
              <a:t>DMC=½X</a:t>
            </a:r>
            <a:r>
              <a:rPr lang="ru-RU" dirty="0" smtClean="0"/>
              <a:t>.</a:t>
            </a:r>
            <a:endParaRPr lang="en-US" dirty="0" smtClean="0"/>
          </a:p>
          <a:p>
            <a:r>
              <a:rPr lang="ru-RU" dirty="0" smtClean="0">
                <a:latin typeface="Times New Roman" pitchFamily="18" charset="0"/>
                <a:cs typeface="Times New Roman" pitchFamily="18" charset="0"/>
              </a:rPr>
              <a:t>Применим формулу перехода:</a:t>
            </a:r>
            <a:endParaRPr lang="en-US" dirty="0" smtClean="0">
              <a:latin typeface="Times New Roman" pitchFamily="18" charset="0"/>
              <a:cs typeface="Times New Roman" pitchFamily="18" charset="0"/>
            </a:endParaRPr>
          </a:p>
          <a:p>
            <a:endParaRPr lang="en-US" dirty="0" smtClean="0"/>
          </a:p>
          <a:p>
            <a:endParaRPr lang="en-US" dirty="0" smtClean="0"/>
          </a:p>
          <a:p>
            <a:endParaRPr lang="en-US" dirty="0" smtClean="0"/>
          </a:p>
          <a:p>
            <a:endParaRPr lang="en-US" dirty="0" smtClean="0"/>
          </a:p>
          <a:p>
            <a:r>
              <a:rPr lang="ru-RU" dirty="0" smtClean="0">
                <a:latin typeface="Times New Roman" pitchFamily="18" charset="0"/>
                <a:cs typeface="Times New Roman" pitchFamily="18" charset="0"/>
              </a:rPr>
              <a:t>Отсюда:</a:t>
            </a:r>
            <a:r>
              <a:rPr lang="en-US" dirty="0" smtClean="0"/>
              <a:t>                                          </a:t>
            </a:r>
            <a:r>
              <a:rPr lang="ru-RU" dirty="0" smtClean="0">
                <a:latin typeface="Times New Roman" pitchFamily="18" charset="0"/>
                <a:cs typeface="Times New Roman" pitchFamily="18" charset="0"/>
              </a:rPr>
              <a:t>или</a:t>
            </a:r>
          </a:p>
          <a:p>
            <a:endParaRPr lang="ru-RU" dirty="0" smtClean="0"/>
          </a:p>
          <a:p>
            <a:endParaRPr lang="ru-RU" dirty="0" smtClean="0"/>
          </a:p>
          <a:p>
            <a:r>
              <a:rPr lang="ru-RU" dirty="0" smtClean="0"/>
              <a:t>Х                                             =</a:t>
            </a:r>
            <a:endParaRPr lang="en-US" dirty="0" smtClean="0"/>
          </a:p>
          <a:p>
            <a:endParaRPr lang="ru-RU" dirty="0" smtClean="0"/>
          </a:p>
          <a:p>
            <a:endParaRPr lang="ru-RU" dirty="0"/>
          </a:p>
        </p:txBody>
      </p:sp>
      <p:pic>
        <p:nvPicPr>
          <p:cNvPr id="14" name="Рисунок 13"/>
          <p:cNvPicPr/>
          <p:nvPr/>
        </p:nvPicPr>
        <p:blipFill>
          <a:blip r:embed="rId3"/>
          <a:srcRect/>
          <a:stretch>
            <a:fillRect/>
          </a:stretch>
        </p:blipFill>
        <p:spPr bwMode="auto">
          <a:xfrm>
            <a:off x="5500694" y="2928934"/>
            <a:ext cx="1285884" cy="714380"/>
          </a:xfrm>
          <a:prstGeom prst="rect">
            <a:avLst/>
          </a:prstGeom>
          <a:noFill/>
        </p:spPr>
      </p:pic>
      <p:sp>
        <p:nvSpPr>
          <p:cNvPr id="2561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5609" name="Picture 9"/>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357818" y="3643314"/>
            <a:ext cx="1962150" cy="819150"/>
          </a:xfrm>
          <a:prstGeom prst="rect">
            <a:avLst/>
          </a:prstGeom>
          <a:noFill/>
        </p:spPr>
      </p:pic>
      <p:sp>
        <p:nvSpPr>
          <p:cNvPr id="2561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5611" name="Picture 1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429124" y="4429132"/>
            <a:ext cx="1905000" cy="819150"/>
          </a:xfrm>
          <a:prstGeom prst="rect">
            <a:avLst/>
          </a:prstGeom>
          <a:noFill/>
        </p:spPr>
      </p:pic>
      <p:sp>
        <p:nvSpPr>
          <p:cNvPr id="25614"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5613" name="Picture 1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6715140" y="4500570"/>
            <a:ext cx="1562100" cy="819150"/>
          </a:xfrm>
          <a:prstGeom prst="rect">
            <a:avLst/>
          </a:prstGeom>
          <a:noFill/>
        </p:spPr>
      </p:pic>
      <p:sp>
        <p:nvSpPr>
          <p:cNvPr id="25616" name="Rectangle 16"/>
          <p:cNvSpPr>
            <a:spLocks noChangeArrowheads="1"/>
          </p:cNvSpPr>
          <p:nvPr/>
        </p:nvSpPr>
        <p:spPr bwMode="auto">
          <a:xfrm>
            <a:off x="1071538" y="5572139"/>
            <a:ext cx="91440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Ответ:</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5615" name="Picture 15"/>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0" y="0"/>
            <a:ext cx="47625" cy="276225"/>
          </a:xfrm>
          <a:prstGeom prst="rect">
            <a:avLst/>
          </a:prstGeom>
          <a:noFill/>
        </p:spPr>
      </p:pic>
      <p:sp>
        <p:nvSpPr>
          <p:cNvPr id="25617"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900" b="0" i="0" u="none" strike="noStrike" cap="none" normalizeH="0" baseline="0" smtClean="0">
                <a:ln>
                  <a:noFill/>
                </a:ln>
                <a:solidFill>
                  <a:schemeClr val="tx1"/>
                </a:solidFill>
                <a:effectLst/>
                <a:latin typeface="Arial" pitchFamily="34"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56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5618" name="Picture 18"/>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071670" y="5357826"/>
            <a:ext cx="1562100" cy="81915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200" dirty="0" smtClean="0">
                <a:latin typeface="Times New Roman" pitchFamily="18" charset="0"/>
                <a:cs typeface="Times New Roman" pitchFamily="18" charset="0"/>
              </a:rPr>
              <a:t>№ 254   (б) В правильной треугольной пирамиде сторона основания равна а, а высота равна </a:t>
            </a:r>
            <a:r>
              <a:rPr lang="en-US" sz="2200" dirty="0" smtClean="0">
                <a:latin typeface="Times New Roman" pitchFamily="18" charset="0"/>
                <a:cs typeface="Times New Roman" pitchFamily="18" charset="0"/>
              </a:rPr>
              <a:t>h</a:t>
            </a:r>
            <a:r>
              <a:rPr lang="ru-RU" sz="2200" dirty="0" smtClean="0">
                <a:latin typeface="Times New Roman" pitchFamily="18" charset="0"/>
                <a:cs typeface="Times New Roman" pitchFamily="18" charset="0"/>
              </a:rPr>
              <a:t>. Найти плоский угол при вершине пирамиды.</a:t>
            </a:r>
            <a:endParaRPr lang="ru-RU" sz="2200" dirty="0">
              <a:latin typeface="Times New Roman" pitchFamily="18" charset="0"/>
              <a:cs typeface="Times New Roman" pitchFamily="18" charset="0"/>
            </a:endParaRPr>
          </a:p>
        </p:txBody>
      </p:sp>
      <p:pic>
        <p:nvPicPr>
          <p:cNvPr id="3" name="Рисунок 2"/>
          <p:cNvPicPr/>
          <p:nvPr/>
        </p:nvPicPr>
        <p:blipFill>
          <a:blip r:embed="rId2"/>
          <a:srcRect l="10233" t="16300" r="17209" b="12335"/>
          <a:stretch>
            <a:fillRect/>
          </a:stretch>
        </p:blipFill>
        <p:spPr bwMode="auto">
          <a:xfrm>
            <a:off x="1142976" y="1857364"/>
            <a:ext cx="2286016" cy="2143140"/>
          </a:xfrm>
          <a:prstGeom prst="rect">
            <a:avLst/>
          </a:prstGeom>
          <a:noFill/>
          <a:ln w="9525">
            <a:noFill/>
            <a:miter lim="800000"/>
            <a:headEnd/>
            <a:tailEnd/>
          </a:ln>
        </p:spPr>
      </p:pic>
      <p:sp>
        <p:nvSpPr>
          <p:cNvPr id="26" name="Прямоугольник 25"/>
          <p:cNvSpPr/>
          <p:nvPr/>
        </p:nvSpPr>
        <p:spPr>
          <a:xfrm>
            <a:off x="5857884" y="1714488"/>
            <a:ext cx="1500198" cy="2143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S</a:t>
            </a:r>
            <a:r>
              <a:rPr lang="ru-RU" dirty="0" smtClean="0">
                <a:latin typeface="Times New Roman" pitchFamily="18" charset="0"/>
                <a:cs typeface="Times New Roman" pitchFamily="18" charset="0"/>
              </a:rPr>
              <a:t>КА</a:t>
            </a:r>
            <a:endParaRPr lang="ru-RU" dirty="0">
              <a:latin typeface="Times New Roman" pitchFamily="18" charset="0"/>
              <a:cs typeface="Times New Roman" pitchFamily="18" charset="0"/>
            </a:endParaRPr>
          </a:p>
        </p:txBody>
      </p:sp>
      <p:sp>
        <p:nvSpPr>
          <p:cNvPr id="27" name="Прямоугольник 26"/>
          <p:cNvSpPr/>
          <p:nvPr/>
        </p:nvSpPr>
        <p:spPr>
          <a:xfrm>
            <a:off x="5072066" y="2285992"/>
            <a:ext cx="3286148" cy="2143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latin typeface="Times New Roman" pitchFamily="18" charset="0"/>
                <a:cs typeface="Times New Roman" pitchFamily="18" charset="0"/>
              </a:rPr>
              <a:t>SK              SA             MO</a:t>
            </a:r>
            <a:endParaRPr lang="ru-RU" dirty="0">
              <a:latin typeface="Times New Roman" pitchFamily="18" charset="0"/>
              <a:cs typeface="Times New Roman" pitchFamily="18" charset="0"/>
            </a:endParaRPr>
          </a:p>
        </p:txBody>
      </p:sp>
      <p:sp>
        <p:nvSpPr>
          <p:cNvPr id="28" name="Прямоугольник 27"/>
          <p:cNvSpPr/>
          <p:nvPr/>
        </p:nvSpPr>
        <p:spPr>
          <a:xfrm>
            <a:off x="4929190" y="2928934"/>
            <a:ext cx="1214446" cy="28575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SCM</a:t>
            </a:r>
            <a:endParaRPr lang="ru-RU" dirty="0">
              <a:latin typeface="Times New Roman" pitchFamily="18" charset="0"/>
              <a:cs typeface="Times New Roman" pitchFamily="18" charset="0"/>
            </a:endParaRPr>
          </a:p>
        </p:txBody>
      </p:sp>
      <p:sp>
        <p:nvSpPr>
          <p:cNvPr id="29" name="Прямоугольник 28"/>
          <p:cNvSpPr/>
          <p:nvPr/>
        </p:nvSpPr>
        <p:spPr>
          <a:xfrm>
            <a:off x="7143768" y="2928934"/>
            <a:ext cx="1214446" cy="28575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COM</a:t>
            </a:r>
            <a:endParaRPr lang="ru-RU" dirty="0">
              <a:latin typeface="Times New Roman" pitchFamily="18" charset="0"/>
              <a:cs typeface="Times New Roman" pitchFamily="18" charset="0"/>
            </a:endParaRPr>
          </a:p>
        </p:txBody>
      </p:sp>
      <p:cxnSp>
        <p:nvCxnSpPr>
          <p:cNvPr id="30" name="Прямая со стрелкой 29"/>
          <p:cNvCxnSpPr/>
          <p:nvPr/>
        </p:nvCxnSpPr>
        <p:spPr>
          <a:xfrm rot="10800000" flipV="1">
            <a:off x="5786446" y="1928802"/>
            <a:ext cx="571504" cy="35719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1" name="Прямая со стрелкой 30"/>
          <p:cNvCxnSpPr/>
          <p:nvPr/>
        </p:nvCxnSpPr>
        <p:spPr>
          <a:xfrm>
            <a:off x="6929454" y="1928802"/>
            <a:ext cx="571504" cy="35719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2" name="Прямая со стрелкой 31"/>
          <p:cNvCxnSpPr>
            <a:stCxn id="26" idx="2"/>
          </p:cNvCxnSpPr>
          <p:nvPr/>
        </p:nvCxnSpPr>
        <p:spPr>
          <a:xfrm rot="16200000" flipH="1">
            <a:off x="6482965" y="2053819"/>
            <a:ext cx="285754" cy="35719"/>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3" name="Прямая со стрелкой 32"/>
          <p:cNvCxnSpPr/>
          <p:nvPr/>
        </p:nvCxnSpPr>
        <p:spPr>
          <a:xfrm rot="5400000">
            <a:off x="5357818" y="2714620"/>
            <a:ext cx="428628"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4" name="Прямая со стрелкой 33"/>
          <p:cNvCxnSpPr/>
          <p:nvPr/>
        </p:nvCxnSpPr>
        <p:spPr>
          <a:xfrm rot="16200000" flipH="1">
            <a:off x="7500959" y="2714620"/>
            <a:ext cx="428626" cy="1"/>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5" name="Прямая со стрелкой 34"/>
          <p:cNvCxnSpPr/>
          <p:nvPr/>
        </p:nvCxnSpPr>
        <p:spPr>
          <a:xfrm>
            <a:off x="5429256" y="3214686"/>
            <a:ext cx="857256" cy="35719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6" name="Прямая со стрелкой 35"/>
          <p:cNvCxnSpPr/>
          <p:nvPr/>
        </p:nvCxnSpPr>
        <p:spPr>
          <a:xfrm rot="10800000" flipV="1">
            <a:off x="7143768" y="3214686"/>
            <a:ext cx="785818" cy="39291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37" name="Овал 36"/>
          <p:cNvSpPr/>
          <p:nvPr/>
        </p:nvSpPr>
        <p:spPr>
          <a:xfrm>
            <a:off x="6215074" y="3500438"/>
            <a:ext cx="928694" cy="28575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latin typeface="Times New Roman" pitchFamily="18" charset="0"/>
                <a:cs typeface="Times New Roman" pitchFamily="18" charset="0"/>
              </a:rPr>
              <a:t>CB</a:t>
            </a:r>
            <a:endParaRPr lang="ru-RU" dirty="0">
              <a:latin typeface="Times New Roman" pitchFamily="18" charset="0"/>
              <a:cs typeface="Times New Roman" pitchFamily="18" charset="0"/>
            </a:endParaRPr>
          </a:p>
        </p:txBody>
      </p:sp>
      <p:sp>
        <p:nvSpPr>
          <p:cNvPr id="40988"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0987" name="Picture 2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143108" y="3857628"/>
            <a:ext cx="2390775" cy="847725"/>
          </a:xfrm>
          <a:prstGeom prst="rect">
            <a:avLst/>
          </a:prstGeom>
          <a:noFill/>
        </p:spPr>
      </p:pic>
      <p:sp>
        <p:nvSpPr>
          <p:cNvPr id="59" name="TextBox 58"/>
          <p:cNvSpPr txBox="1"/>
          <p:nvPr/>
        </p:nvSpPr>
        <p:spPr>
          <a:xfrm>
            <a:off x="1000100" y="4071942"/>
            <a:ext cx="8143900" cy="1200329"/>
          </a:xfrm>
          <a:prstGeom prst="rect">
            <a:avLst/>
          </a:prstGeom>
          <a:noFill/>
        </p:spPr>
        <p:txBody>
          <a:bodyPr wrap="square" rtlCol="0">
            <a:spAutoFit/>
          </a:bodyPr>
          <a:lstStyle/>
          <a:p>
            <a:r>
              <a:rPr lang="ru-RU" dirty="0" smtClean="0">
                <a:latin typeface="Times New Roman" pitchFamily="18" charset="0"/>
                <a:cs typeface="Times New Roman" pitchFamily="18" charset="0"/>
              </a:rPr>
              <a:t>Из </a:t>
            </a:r>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SKA:                                            ,                          , </a:t>
            </a:r>
            <a:r>
              <a:rPr lang="ru-RU" dirty="0" smtClean="0">
                <a:latin typeface="Times New Roman" pitchFamily="18" charset="0"/>
                <a:cs typeface="Times New Roman" pitchFamily="18" charset="0"/>
              </a:rPr>
              <a:t>где  АО=        ,</a:t>
            </a:r>
            <a:r>
              <a:rPr lang="en-US" dirty="0" smtClean="0">
                <a:latin typeface="Times New Roman" pitchFamily="18" charset="0"/>
                <a:cs typeface="Times New Roman" pitchFamily="18" charset="0"/>
              </a:rPr>
              <a:t>    </a:t>
            </a: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Тогда                                                        и отсюда </a:t>
            </a:r>
            <a:endParaRPr lang="ru-RU" dirty="0">
              <a:latin typeface="Times New Roman" pitchFamily="18" charset="0"/>
              <a:cs typeface="Times New Roman" pitchFamily="18" charset="0"/>
            </a:endParaRPr>
          </a:p>
        </p:txBody>
      </p:sp>
      <p:sp>
        <p:nvSpPr>
          <p:cNvPr id="40990"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0989" name="Picture 29"/>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786314" y="4071942"/>
            <a:ext cx="1263903" cy="285752"/>
          </a:xfrm>
          <a:prstGeom prst="rect">
            <a:avLst/>
          </a:prstGeom>
          <a:noFill/>
        </p:spPr>
      </p:pic>
      <p:sp>
        <p:nvSpPr>
          <p:cNvPr id="40992"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0991" name="Picture 3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143768" y="4000504"/>
            <a:ext cx="304800" cy="476250"/>
          </a:xfrm>
          <a:prstGeom prst="rect">
            <a:avLst/>
          </a:prstGeom>
          <a:noFill/>
        </p:spPr>
      </p:pic>
      <p:sp>
        <p:nvSpPr>
          <p:cNvPr id="40994" name="Rectangle 3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0993" name="Picture 3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7643834" y="4000504"/>
            <a:ext cx="1352550" cy="476250"/>
          </a:xfrm>
          <a:prstGeom prst="rect">
            <a:avLst/>
          </a:prstGeom>
          <a:noFill/>
        </p:spPr>
      </p:pic>
      <p:sp>
        <p:nvSpPr>
          <p:cNvPr id="40996" name="Rectangle 3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0995" name="Picture 35"/>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857356" y="4786322"/>
            <a:ext cx="2819400" cy="742950"/>
          </a:xfrm>
          <a:prstGeom prst="rect">
            <a:avLst/>
          </a:prstGeom>
          <a:noFill/>
        </p:spPr>
      </p:pic>
      <p:sp>
        <p:nvSpPr>
          <p:cNvPr id="40998"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0997" name="Picture 37"/>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5857884" y="4857760"/>
            <a:ext cx="1924050" cy="476250"/>
          </a:xfrm>
          <a:prstGeom prst="rect">
            <a:avLst/>
          </a:prstGeom>
          <a:noFill/>
        </p:spPr>
      </p:pic>
      <p:sp>
        <p:nvSpPr>
          <p:cNvPr id="70" name="TextBox 69"/>
          <p:cNvSpPr txBox="1"/>
          <p:nvPr/>
        </p:nvSpPr>
        <p:spPr>
          <a:xfrm>
            <a:off x="1214414" y="5643578"/>
            <a:ext cx="5429288"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Значит</a:t>
            </a:r>
            <a:endParaRPr lang="ru-RU" dirty="0">
              <a:latin typeface="Times New Roman" pitchFamily="18" charset="0"/>
              <a:cs typeface="Times New Roman" pitchFamily="18" charset="0"/>
            </a:endParaRPr>
          </a:p>
        </p:txBody>
      </p:sp>
      <p:sp>
        <p:nvSpPr>
          <p:cNvPr id="41000" name="Rectangle 4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0999" name="Picture 39"/>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2214546" y="5572140"/>
            <a:ext cx="2009775" cy="476250"/>
          </a:xfrm>
          <a:prstGeom prst="rect">
            <a:avLst/>
          </a:prstGeom>
          <a:noFill/>
        </p:spPr>
      </p:pic>
      <p:sp>
        <p:nvSpPr>
          <p:cNvPr id="73" name="TextBox 72"/>
          <p:cNvSpPr txBox="1"/>
          <p:nvPr/>
        </p:nvSpPr>
        <p:spPr>
          <a:xfrm>
            <a:off x="4572000" y="6286520"/>
            <a:ext cx="4143404" cy="369332"/>
          </a:xfrm>
          <a:prstGeom prst="rect">
            <a:avLst/>
          </a:prstGeom>
          <a:noFill/>
        </p:spPr>
        <p:txBody>
          <a:bodyPr wrap="square" rtlCol="0">
            <a:spAutoFit/>
          </a:bodyPr>
          <a:lstStyle/>
          <a:p>
            <a:r>
              <a:rPr lang="ru-RU" dirty="0" smtClean="0"/>
              <a:t>Ответ:</a:t>
            </a:r>
            <a:endParaRPr lang="ru-RU" dirty="0"/>
          </a:p>
        </p:txBody>
      </p:sp>
      <p:sp>
        <p:nvSpPr>
          <p:cNvPr id="41002" name="Rectangle 4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1001" name="Picture 41"/>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5572132" y="6215082"/>
            <a:ext cx="2009775" cy="47625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Цели урока</a:t>
            </a:r>
            <a:endParaRPr lang="ru-RU" dirty="0"/>
          </a:p>
        </p:txBody>
      </p:sp>
      <p:sp>
        <p:nvSpPr>
          <p:cNvPr id="3" name="Содержимое 2"/>
          <p:cNvSpPr>
            <a:spLocks noGrp="1"/>
          </p:cNvSpPr>
          <p:nvPr>
            <p:ph idx="1"/>
          </p:nvPr>
        </p:nvSpPr>
        <p:spPr/>
        <p:txBody>
          <a:bodyPr/>
          <a:lstStyle/>
          <a:p>
            <a:r>
              <a:rPr lang="ru-RU" dirty="0" smtClean="0"/>
              <a:t>Изучить мнемонический прием.</a:t>
            </a:r>
          </a:p>
          <a:p>
            <a:r>
              <a:rPr lang="ru-RU" dirty="0" smtClean="0"/>
              <a:t>Вывести формулы переда основных углов в правильных пирамидах.</a:t>
            </a:r>
          </a:p>
          <a:p>
            <a:r>
              <a:rPr lang="ru-RU" dirty="0" smtClean="0"/>
              <a:t>Научиться применять мнемонический прием для доказательства зависимостей между углами в правильной пирамиде и решения задач.</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Прямая соединительная линия 4"/>
          <p:cNvCxnSpPr/>
          <p:nvPr/>
        </p:nvCxnSpPr>
        <p:spPr>
          <a:xfrm>
            <a:off x="2714612" y="3286124"/>
            <a:ext cx="3714776" cy="1588"/>
          </a:xfrm>
          <a:prstGeom prst="line">
            <a:avLst/>
          </a:prstGeom>
          <a:ln>
            <a:solidFill>
              <a:srgbClr val="002060"/>
            </a:solidFill>
          </a:ln>
        </p:spPr>
        <p:style>
          <a:lnRef idx="1">
            <a:schemeClr val="accent2"/>
          </a:lnRef>
          <a:fillRef idx="0">
            <a:schemeClr val="accent2"/>
          </a:fillRef>
          <a:effectRef idx="0">
            <a:schemeClr val="accent2"/>
          </a:effectRef>
          <a:fontRef idx="minor">
            <a:schemeClr val="tx1"/>
          </a:fontRef>
        </p:style>
      </p:cxnSp>
      <p:cxnSp>
        <p:nvCxnSpPr>
          <p:cNvPr id="7" name="Прямая соединительная линия 6"/>
          <p:cNvCxnSpPr/>
          <p:nvPr/>
        </p:nvCxnSpPr>
        <p:spPr>
          <a:xfrm>
            <a:off x="2714612" y="3286124"/>
            <a:ext cx="1643074" cy="1285884"/>
          </a:xfrm>
          <a:prstGeom prst="line">
            <a:avLst/>
          </a:prstGeom>
        </p:spPr>
        <p:style>
          <a:lnRef idx="2">
            <a:schemeClr val="accent2"/>
          </a:lnRef>
          <a:fillRef idx="0">
            <a:schemeClr val="accent2"/>
          </a:fillRef>
          <a:effectRef idx="1">
            <a:schemeClr val="accent2"/>
          </a:effectRef>
          <a:fontRef idx="minor">
            <a:schemeClr val="tx1"/>
          </a:fontRef>
        </p:style>
      </p:cxnSp>
      <p:cxnSp>
        <p:nvCxnSpPr>
          <p:cNvPr id="9" name="Прямая соединительная линия 8"/>
          <p:cNvCxnSpPr/>
          <p:nvPr/>
        </p:nvCxnSpPr>
        <p:spPr>
          <a:xfrm flipV="1">
            <a:off x="4357686" y="3286124"/>
            <a:ext cx="2071702" cy="1285884"/>
          </a:xfrm>
          <a:prstGeom prst="line">
            <a:avLst/>
          </a:prstGeom>
          <a:ln>
            <a:solidFill>
              <a:srgbClr val="008000"/>
            </a:solidFill>
          </a:ln>
        </p:spPr>
        <p:style>
          <a:lnRef idx="2">
            <a:schemeClr val="accent2"/>
          </a:lnRef>
          <a:fillRef idx="0">
            <a:schemeClr val="accent2"/>
          </a:fillRef>
          <a:effectRef idx="1">
            <a:schemeClr val="accent2"/>
          </a:effectRef>
          <a:fontRef idx="minor">
            <a:schemeClr val="tx1"/>
          </a:fontRef>
        </p:style>
      </p:cxnSp>
      <p:cxnSp>
        <p:nvCxnSpPr>
          <p:cNvPr id="15" name="Прямая соединительная линия 14"/>
          <p:cNvCxnSpPr/>
          <p:nvPr/>
        </p:nvCxnSpPr>
        <p:spPr>
          <a:xfrm rot="5400000" flipH="1" flipV="1">
            <a:off x="1500166" y="2071678"/>
            <a:ext cx="2428892"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17" name="Прямая соединительная линия 16"/>
          <p:cNvCxnSpPr/>
          <p:nvPr/>
        </p:nvCxnSpPr>
        <p:spPr>
          <a:xfrm rot="16200000" flipV="1">
            <a:off x="1678761" y="1893083"/>
            <a:ext cx="3714776" cy="1643074"/>
          </a:xfrm>
          <a:prstGeom prst="line">
            <a:avLst/>
          </a:prstGeom>
        </p:spPr>
        <p:style>
          <a:lnRef idx="2">
            <a:schemeClr val="accent2"/>
          </a:lnRef>
          <a:fillRef idx="0">
            <a:schemeClr val="accent2"/>
          </a:fillRef>
          <a:effectRef idx="1">
            <a:schemeClr val="accent2"/>
          </a:effectRef>
          <a:fontRef idx="minor">
            <a:schemeClr val="tx1"/>
          </a:fontRef>
        </p:style>
      </p:cxnSp>
      <p:cxnSp>
        <p:nvCxnSpPr>
          <p:cNvPr id="19" name="Прямая соединительная линия 18"/>
          <p:cNvCxnSpPr/>
          <p:nvPr/>
        </p:nvCxnSpPr>
        <p:spPr>
          <a:xfrm>
            <a:off x="2714612" y="857232"/>
            <a:ext cx="3714776" cy="2428892"/>
          </a:xfrm>
          <a:prstGeom prst="line">
            <a:avLst/>
          </a:prstGeom>
          <a:ln>
            <a:solidFill>
              <a:srgbClr val="FF0000"/>
            </a:solidFill>
          </a:ln>
        </p:spPr>
        <p:style>
          <a:lnRef idx="2">
            <a:schemeClr val="accent2"/>
          </a:lnRef>
          <a:fillRef idx="0">
            <a:schemeClr val="accent2"/>
          </a:fillRef>
          <a:effectRef idx="1">
            <a:schemeClr val="accent2"/>
          </a:effectRef>
          <a:fontRef idx="minor">
            <a:schemeClr val="tx1"/>
          </a:fontRef>
        </p:style>
      </p:cxnSp>
      <p:sp>
        <p:nvSpPr>
          <p:cNvPr id="20" name="TextBox 19"/>
          <p:cNvSpPr txBox="1"/>
          <p:nvPr/>
        </p:nvSpPr>
        <p:spPr>
          <a:xfrm>
            <a:off x="2357422" y="642918"/>
            <a:ext cx="290464" cy="369332"/>
          </a:xfrm>
          <a:prstGeom prst="rect">
            <a:avLst/>
          </a:prstGeom>
          <a:noFill/>
        </p:spPr>
        <p:txBody>
          <a:bodyPr wrap="none" rtlCol="0">
            <a:spAutoFit/>
          </a:bodyPr>
          <a:lstStyle/>
          <a:p>
            <a:r>
              <a:rPr lang="en-US" dirty="0" smtClean="0"/>
              <a:t>S</a:t>
            </a:r>
            <a:endParaRPr lang="ru-RU" dirty="0"/>
          </a:p>
        </p:txBody>
      </p:sp>
      <p:sp>
        <p:nvSpPr>
          <p:cNvPr id="21" name="TextBox 20"/>
          <p:cNvSpPr txBox="1"/>
          <p:nvPr/>
        </p:nvSpPr>
        <p:spPr>
          <a:xfrm>
            <a:off x="6429388" y="3143248"/>
            <a:ext cx="428628" cy="369332"/>
          </a:xfrm>
          <a:prstGeom prst="rect">
            <a:avLst/>
          </a:prstGeom>
          <a:noFill/>
        </p:spPr>
        <p:txBody>
          <a:bodyPr wrap="square" rtlCol="0">
            <a:spAutoFit/>
          </a:bodyPr>
          <a:lstStyle/>
          <a:p>
            <a:r>
              <a:rPr lang="en-US" dirty="0" smtClean="0"/>
              <a:t>A</a:t>
            </a:r>
            <a:endParaRPr lang="ru-RU" dirty="0"/>
          </a:p>
        </p:txBody>
      </p:sp>
      <p:sp>
        <p:nvSpPr>
          <p:cNvPr id="22" name="TextBox 21"/>
          <p:cNvSpPr txBox="1"/>
          <p:nvPr/>
        </p:nvSpPr>
        <p:spPr>
          <a:xfrm>
            <a:off x="4286248" y="4572008"/>
            <a:ext cx="314510" cy="369332"/>
          </a:xfrm>
          <a:prstGeom prst="rect">
            <a:avLst/>
          </a:prstGeom>
          <a:noFill/>
        </p:spPr>
        <p:txBody>
          <a:bodyPr wrap="none" rtlCol="0">
            <a:spAutoFit/>
          </a:bodyPr>
          <a:lstStyle/>
          <a:p>
            <a:r>
              <a:rPr lang="en-US" dirty="0" smtClean="0"/>
              <a:t>B</a:t>
            </a:r>
            <a:endParaRPr lang="ru-RU" dirty="0"/>
          </a:p>
        </p:txBody>
      </p:sp>
      <p:sp>
        <p:nvSpPr>
          <p:cNvPr id="23" name="TextBox 22"/>
          <p:cNvSpPr txBox="1"/>
          <p:nvPr/>
        </p:nvSpPr>
        <p:spPr>
          <a:xfrm>
            <a:off x="2285984" y="3214686"/>
            <a:ext cx="375424" cy="369332"/>
          </a:xfrm>
          <a:prstGeom prst="rect">
            <a:avLst/>
          </a:prstGeom>
          <a:noFill/>
        </p:spPr>
        <p:txBody>
          <a:bodyPr wrap="none" rtlCol="0">
            <a:spAutoFit/>
          </a:bodyPr>
          <a:lstStyle/>
          <a:p>
            <a:r>
              <a:rPr lang="en-US" dirty="0" smtClean="0"/>
              <a:t>O</a:t>
            </a:r>
            <a:endParaRPr lang="ru-RU" dirty="0"/>
          </a:p>
        </p:txBody>
      </p:sp>
      <p:sp>
        <p:nvSpPr>
          <p:cNvPr id="26" name="TextBox 25"/>
          <p:cNvSpPr txBox="1"/>
          <p:nvPr/>
        </p:nvSpPr>
        <p:spPr>
          <a:xfrm>
            <a:off x="6000760" y="3071810"/>
            <a:ext cx="314510" cy="369332"/>
          </a:xfrm>
          <a:prstGeom prst="rect">
            <a:avLst/>
          </a:prstGeom>
          <a:noFill/>
        </p:spPr>
        <p:txBody>
          <a:bodyPr wrap="square" rtlCol="0">
            <a:spAutoFit/>
          </a:bodyPr>
          <a:lstStyle/>
          <a:p>
            <a:r>
              <a:rPr lang="el-GR" dirty="0" smtClean="0">
                <a:solidFill>
                  <a:srgbClr val="FF0000"/>
                </a:solidFill>
              </a:rPr>
              <a:t>α</a:t>
            </a:r>
            <a:endParaRPr lang="ru-RU" dirty="0">
              <a:solidFill>
                <a:srgbClr val="FF0000"/>
              </a:solidFill>
            </a:endParaRPr>
          </a:p>
        </p:txBody>
      </p:sp>
      <p:sp>
        <p:nvSpPr>
          <p:cNvPr id="27" name="Прямоугольник 26"/>
          <p:cNvSpPr/>
          <p:nvPr/>
        </p:nvSpPr>
        <p:spPr>
          <a:xfrm>
            <a:off x="4286248" y="3429000"/>
            <a:ext cx="314510" cy="369332"/>
          </a:xfrm>
          <a:prstGeom prst="rect">
            <a:avLst/>
          </a:prstGeom>
        </p:spPr>
        <p:txBody>
          <a:bodyPr wrap="none">
            <a:spAutoFit/>
          </a:bodyPr>
          <a:lstStyle/>
          <a:p>
            <a:pPr lvl="0"/>
            <a:r>
              <a:rPr lang="el-GR" dirty="0" smtClean="0">
                <a:solidFill>
                  <a:srgbClr val="008000"/>
                </a:solidFill>
              </a:rPr>
              <a:t>β</a:t>
            </a:r>
            <a:endParaRPr lang="ru-RU" dirty="0">
              <a:solidFill>
                <a:srgbClr val="008000"/>
              </a:solidFill>
            </a:endParaRPr>
          </a:p>
        </p:txBody>
      </p:sp>
      <p:sp>
        <p:nvSpPr>
          <p:cNvPr id="28" name="TextBox 27"/>
          <p:cNvSpPr txBox="1"/>
          <p:nvPr/>
        </p:nvSpPr>
        <p:spPr>
          <a:xfrm>
            <a:off x="5286380" y="2857496"/>
            <a:ext cx="214314" cy="369332"/>
          </a:xfrm>
          <a:prstGeom prst="rect">
            <a:avLst/>
          </a:prstGeom>
          <a:noFill/>
          <a:ln>
            <a:solidFill>
              <a:schemeClr val="bg1"/>
            </a:solidFill>
          </a:ln>
        </p:spPr>
        <p:txBody>
          <a:bodyPr wrap="square" rtlCol="0">
            <a:spAutoFit/>
          </a:bodyPr>
          <a:lstStyle/>
          <a:p>
            <a:r>
              <a:rPr lang="en-US" dirty="0" smtClean="0">
                <a:solidFill>
                  <a:srgbClr val="002060"/>
                </a:solidFill>
              </a:rPr>
              <a:t>x</a:t>
            </a:r>
            <a:endParaRPr lang="ru-RU" dirty="0">
              <a:solidFill>
                <a:srgbClr val="002060"/>
              </a:solidFill>
            </a:endParaRPr>
          </a:p>
        </p:txBody>
      </p:sp>
      <p:cxnSp>
        <p:nvCxnSpPr>
          <p:cNvPr id="30" name="Прямая соединительная линия 29"/>
          <p:cNvCxnSpPr/>
          <p:nvPr/>
        </p:nvCxnSpPr>
        <p:spPr>
          <a:xfrm rot="16200000" flipH="1" flipV="1">
            <a:off x="5793635" y="3278935"/>
            <a:ext cx="428628" cy="1437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2" name="Прямая соединительная линия 31"/>
          <p:cNvCxnSpPr/>
          <p:nvPr/>
        </p:nvCxnSpPr>
        <p:spPr>
          <a:xfrm rot="5400000">
            <a:off x="5500694" y="3071810"/>
            <a:ext cx="428628" cy="1588"/>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34" name="Прямая соединительная линия 33"/>
          <p:cNvCxnSpPr/>
          <p:nvPr/>
        </p:nvCxnSpPr>
        <p:spPr>
          <a:xfrm rot="5400000">
            <a:off x="5393537" y="3036091"/>
            <a:ext cx="500066" cy="1588"/>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36" name="Прямая соединительная линия 35"/>
          <p:cNvCxnSpPr/>
          <p:nvPr/>
        </p:nvCxnSpPr>
        <p:spPr>
          <a:xfrm>
            <a:off x="5572132" y="3286124"/>
            <a:ext cx="357190" cy="285752"/>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38" name="Прямая соединительная линия 37"/>
          <p:cNvCxnSpPr/>
          <p:nvPr/>
        </p:nvCxnSpPr>
        <p:spPr>
          <a:xfrm>
            <a:off x="5500694" y="3286124"/>
            <a:ext cx="357190" cy="285752"/>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40" name="Прямая соединительная линия 39"/>
          <p:cNvCxnSpPr/>
          <p:nvPr/>
        </p:nvCxnSpPr>
        <p:spPr>
          <a:xfrm>
            <a:off x="5357818" y="3286124"/>
            <a:ext cx="500066" cy="357190"/>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6136788" cy="1725920"/>
          </a:xfrm>
        </p:spPr>
        <p:txBody>
          <a:bodyPr>
            <a:normAutofit/>
          </a:bodyPr>
          <a:lstStyle/>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Домашнее задание</a:t>
            </a:r>
            <a:b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TextBox 2"/>
          <p:cNvSpPr txBox="1"/>
          <p:nvPr/>
        </p:nvSpPr>
        <p:spPr>
          <a:xfrm>
            <a:off x="1643042" y="1857364"/>
            <a:ext cx="6858048" cy="2308324"/>
          </a:xfrm>
          <a:prstGeom prst="rect">
            <a:avLst/>
          </a:prstGeom>
          <a:noFill/>
        </p:spPr>
        <p:txBody>
          <a:bodyPr wrap="square" rtlCol="0">
            <a:spAutoFit/>
          </a:bodyPr>
          <a:lstStyle/>
          <a:p>
            <a:pPr marL="342900" indent="-342900">
              <a:buAutoNum type="arabicPeriod"/>
            </a:pPr>
            <a:r>
              <a:rPr lang="ru-RU" dirty="0" smtClean="0">
                <a:latin typeface="Times New Roman" pitchFamily="18" charset="0"/>
                <a:cs typeface="Times New Roman" pitchFamily="18" charset="0"/>
              </a:rPr>
              <a:t>Задача № 254 (</a:t>
            </a:r>
            <a:r>
              <a:rPr lang="ru-RU" dirty="0" err="1" smtClean="0">
                <a:latin typeface="Times New Roman" pitchFamily="18" charset="0"/>
                <a:cs typeface="Times New Roman" pitchFamily="18" charset="0"/>
              </a:rPr>
              <a:t>г,д</a:t>
            </a:r>
            <a:r>
              <a:rPr lang="ru-RU" dirty="0" smtClean="0">
                <a:latin typeface="Times New Roman" pitchFamily="18" charset="0"/>
                <a:cs typeface="Times New Roman" pitchFamily="18" charset="0"/>
              </a:rPr>
              <a:t>) – решить двумя способами – традиционно и с помощью мнемонического приема или формул перехода;</a:t>
            </a:r>
          </a:p>
          <a:p>
            <a:pPr marL="342900" indent="-342900">
              <a:buAutoNum type="arabicPeriod"/>
            </a:pPr>
            <a:r>
              <a:rPr lang="ru-RU" dirty="0" smtClean="0">
                <a:latin typeface="Times New Roman" pitchFamily="18" charset="0"/>
                <a:cs typeface="Times New Roman" pitchFamily="18" charset="0"/>
              </a:rPr>
              <a:t>Повторить теоретический материал урока см. опорные схемы урока, мнемонический прием, а так же </a:t>
            </a:r>
            <a:r>
              <a:rPr lang="ru-RU" u="sng" dirty="0" smtClean="0">
                <a:latin typeface="Times New Roman" pitchFamily="18" charset="0"/>
                <a:cs typeface="Times New Roman" pitchFamily="18" charset="0"/>
              </a:rPr>
              <a:t>презентацию урока </a:t>
            </a:r>
            <a:r>
              <a:rPr lang="ru-RU" dirty="0" smtClean="0">
                <a:latin typeface="Times New Roman" pitchFamily="18" charset="0"/>
                <a:cs typeface="Times New Roman" pitchFamily="18" charset="0"/>
              </a:rPr>
              <a:t>(см. папку учителя);</a:t>
            </a:r>
          </a:p>
          <a:p>
            <a:pPr marL="342900" indent="-342900">
              <a:buAutoNum type="arabicPeriod"/>
            </a:pPr>
            <a:r>
              <a:rPr lang="ru-RU" dirty="0" smtClean="0">
                <a:latin typeface="Times New Roman" pitchFamily="18" charset="0"/>
                <a:cs typeface="Times New Roman" pitchFamily="18" charset="0"/>
              </a:rPr>
              <a:t>Дополнительно презентация «</a:t>
            </a:r>
            <a:r>
              <a:rPr lang="ru-RU" dirty="0" smtClean="0">
                <a:solidFill>
                  <a:srgbClr val="008000"/>
                </a:solidFill>
                <a:latin typeface="Times New Roman" pitchFamily="18" charset="0"/>
                <a:cs typeface="Times New Roman" pitchFamily="18" charset="0"/>
              </a:rPr>
              <a:t>Это интересно</a:t>
            </a:r>
            <a:r>
              <a:rPr lang="ru-RU" dirty="0" smtClean="0">
                <a:latin typeface="Times New Roman" pitchFamily="18" charset="0"/>
                <a:cs typeface="Times New Roman" pitchFamily="18" charset="0"/>
              </a:rPr>
              <a:t>» (см. папку учителя)</a:t>
            </a:r>
          </a:p>
          <a:p>
            <a:endParaRPr lang="ru-RU" dirty="0"/>
          </a:p>
        </p:txBody>
      </p:sp>
      <p:sp>
        <p:nvSpPr>
          <p:cNvPr id="5" name="Прямоугольник 4"/>
          <p:cNvSpPr/>
          <p:nvPr/>
        </p:nvSpPr>
        <p:spPr>
          <a:xfrm>
            <a:off x="428596" y="4714884"/>
            <a:ext cx="8455841" cy="83099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l">
              <a:rot lat="0" lon="0" rev="4800000"/>
            </a:lightRig>
          </a:scene3d>
          <a:sp3d prstMaterial="matte">
            <a:bevelT w="127000" h="63500"/>
          </a:sp3d>
        </p:spPr>
        <p:txBody>
          <a:bodyPr wrap="square" lIns="91440" tIns="45720" rIns="91440" bIns="45720">
            <a:spAutoFit/>
            <a:sp3d extrusionH="25400" contourW="8890">
              <a:bevelT w="38100" h="31750"/>
              <a:contourClr>
                <a:schemeClr val="accent2">
                  <a:shade val="75000"/>
                </a:schemeClr>
              </a:contourClr>
            </a:sp3d>
          </a:bodyPr>
          <a:lstStyle/>
          <a:p>
            <a:pPr algn="ctr"/>
            <a:r>
              <a:rPr lang="ru-RU" sz="4800" b="1" cap="none" spc="0" dirty="0" smtClean="0">
                <a:ln w="11430"/>
                <a:solidFill>
                  <a:srgbClr val="C00000"/>
                </a:solidFill>
                <a:effectLst>
                  <a:outerShdw blurRad="50800" dist="39000" dir="5460000" algn="tl">
                    <a:srgbClr val="000000">
                      <a:alpha val="38000"/>
                    </a:srgbClr>
                  </a:outerShdw>
                </a:effectLst>
              </a:rPr>
              <a:t>СПАСИБО ЗА  ВНИМАНИЕ</a:t>
            </a:r>
            <a:endParaRPr lang="ru-RU" sz="4800" b="1" cap="none" spc="0" dirty="0">
              <a:ln w="11430"/>
              <a:solidFill>
                <a:srgbClr val="C00000"/>
              </a:solidFill>
              <a:effectLst>
                <a:outerShdw blurRad="50800" dist="39000" dir="5460000" algn="tl">
                  <a:srgbClr val="000000">
                    <a:alpha val="38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976" y="142852"/>
            <a:ext cx="7498080" cy="1143000"/>
          </a:xfrm>
        </p:spPr>
        <p:txBody>
          <a:bodyPr/>
          <a:lstStyle/>
          <a:p>
            <a:pPr algn="ctr"/>
            <a:r>
              <a:rPr lang="ru-RU" dirty="0" smtClean="0"/>
              <a:t>Цели урока</a:t>
            </a:r>
            <a:endParaRPr lang="ru-RU" dirty="0"/>
          </a:p>
        </p:txBody>
      </p:sp>
      <p:sp>
        <p:nvSpPr>
          <p:cNvPr id="3" name="Содержимое 2"/>
          <p:cNvSpPr>
            <a:spLocks noGrp="1"/>
          </p:cNvSpPr>
          <p:nvPr>
            <p:ph idx="1"/>
          </p:nvPr>
        </p:nvSpPr>
        <p:spPr>
          <a:xfrm>
            <a:off x="1142976" y="1214422"/>
            <a:ext cx="7498080" cy="4800600"/>
          </a:xfrm>
        </p:spPr>
        <p:txBody>
          <a:bodyPr/>
          <a:lstStyle/>
          <a:p>
            <a:r>
              <a:rPr lang="ru-RU" dirty="0" smtClean="0"/>
              <a:t>Изучить мнемонический прием.</a:t>
            </a:r>
          </a:p>
          <a:p>
            <a:r>
              <a:rPr lang="ru-RU" dirty="0" smtClean="0"/>
              <a:t>Вывести формулы переда основных углов в правильных пирамидах.</a:t>
            </a:r>
          </a:p>
          <a:p>
            <a:r>
              <a:rPr lang="ru-RU" dirty="0" smtClean="0"/>
              <a:t>Научиться применять мнемонический прием для доказательства зависимостей между углами в правильной пирамиде и решения задач.</a:t>
            </a:r>
            <a:endParaRPr lang="ru-RU" dirty="0"/>
          </a:p>
        </p:txBody>
      </p:sp>
      <p:pic>
        <p:nvPicPr>
          <p:cNvPr id="48130" name="Picture 2" descr="http://t1.gstatic.com/images?q=tbn:ANd9GcRkZVikOzVelmnCEv7f9So7HShs8qeGSbvNmZjBEeqCHdrZ0N8w"/>
          <p:cNvPicPr>
            <a:picLocks noChangeAspect="1" noChangeArrowheads="1"/>
          </p:cNvPicPr>
          <p:nvPr/>
        </p:nvPicPr>
        <p:blipFill>
          <a:blip r:embed="rId2"/>
          <a:srcRect/>
          <a:stretch>
            <a:fillRect/>
          </a:stretch>
        </p:blipFill>
        <p:spPr bwMode="auto">
          <a:xfrm>
            <a:off x="7072330" y="4857760"/>
            <a:ext cx="1790700" cy="17526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ый треугольник 5"/>
          <p:cNvSpPr/>
          <p:nvPr/>
        </p:nvSpPr>
        <p:spPr>
          <a:xfrm>
            <a:off x="2071670" y="2428868"/>
            <a:ext cx="2214578" cy="3286148"/>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1714480" y="2357430"/>
            <a:ext cx="330540" cy="369332"/>
          </a:xfrm>
          <a:prstGeom prst="rect">
            <a:avLst/>
          </a:prstGeom>
          <a:noFill/>
        </p:spPr>
        <p:txBody>
          <a:bodyPr wrap="none" rtlCol="0">
            <a:spAutoFit/>
          </a:bodyPr>
          <a:lstStyle/>
          <a:p>
            <a:r>
              <a:rPr lang="ru-RU" dirty="0" smtClean="0"/>
              <a:t>А</a:t>
            </a:r>
            <a:endParaRPr lang="ru-RU" dirty="0"/>
          </a:p>
        </p:txBody>
      </p:sp>
      <p:sp>
        <p:nvSpPr>
          <p:cNvPr id="8" name="TextBox 7"/>
          <p:cNvSpPr txBox="1"/>
          <p:nvPr/>
        </p:nvSpPr>
        <p:spPr>
          <a:xfrm>
            <a:off x="4286248" y="5357826"/>
            <a:ext cx="320922" cy="369332"/>
          </a:xfrm>
          <a:prstGeom prst="rect">
            <a:avLst/>
          </a:prstGeom>
          <a:noFill/>
        </p:spPr>
        <p:txBody>
          <a:bodyPr wrap="none" rtlCol="0">
            <a:spAutoFit/>
          </a:bodyPr>
          <a:lstStyle/>
          <a:p>
            <a:r>
              <a:rPr lang="ru-RU" dirty="0" smtClean="0"/>
              <a:t>В</a:t>
            </a:r>
            <a:endParaRPr lang="ru-RU" dirty="0"/>
          </a:p>
        </p:txBody>
      </p:sp>
      <p:sp>
        <p:nvSpPr>
          <p:cNvPr id="9" name="TextBox 8"/>
          <p:cNvSpPr txBox="1"/>
          <p:nvPr/>
        </p:nvSpPr>
        <p:spPr>
          <a:xfrm>
            <a:off x="1643042" y="5429264"/>
            <a:ext cx="320922" cy="369332"/>
          </a:xfrm>
          <a:prstGeom prst="rect">
            <a:avLst/>
          </a:prstGeom>
          <a:noFill/>
        </p:spPr>
        <p:txBody>
          <a:bodyPr wrap="square" rtlCol="0">
            <a:spAutoFit/>
          </a:bodyPr>
          <a:lstStyle/>
          <a:p>
            <a:r>
              <a:rPr lang="ru-RU" dirty="0" smtClean="0"/>
              <a:t>С</a:t>
            </a:r>
            <a:endParaRPr lang="ru-RU" dirty="0"/>
          </a:p>
        </p:txBody>
      </p:sp>
      <p:sp>
        <p:nvSpPr>
          <p:cNvPr id="10" name="Заголовок 9"/>
          <p:cNvSpPr>
            <a:spLocks noGrp="1"/>
          </p:cNvSpPr>
          <p:nvPr>
            <p:ph type="title"/>
          </p:nvPr>
        </p:nvSpPr>
        <p:spPr>
          <a:xfrm>
            <a:off x="1285852" y="642918"/>
            <a:ext cx="7498080" cy="1143000"/>
          </a:xfrm>
        </p:spPr>
        <p:txBody>
          <a:bodyPr>
            <a:noAutofit/>
          </a:bodyPr>
          <a:lstStyle/>
          <a:p>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Устная работа</a:t>
            </a:r>
            <a:r>
              <a:rPr lang="ru-RU" sz="2800" dirty="0" smtClean="0"/>
              <a:t/>
            </a:r>
            <a:br>
              <a:rPr lang="ru-RU" sz="2800" dirty="0" smtClean="0"/>
            </a:br>
            <a:r>
              <a:rPr lang="ru-RU" sz="2800" dirty="0" smtClean="0"/>
              <a:t/>
            </a:r>
            <a:br>
              <a:rPr lang="ru-RU" sz="2800" dirty="0" smtClean="0"/>
            </a:br>
            <a:r>
              <a:rPr lang="ru-RU" sz="2800" dirty="0" smtClean="0"/>
              <a:t>Дан прямоугольный треугольник АВС.</a:t>
            </a:r>
            <a:br>
              <a:rPr lang="ru-RU" sz="2800" dirty="0" smtClean="0"/>
            </a:br>
            <a:r>
              <a:rPr lang="ru-RU" sz="2800" dirty="0" smtClean="0"/>
              <a:t> Найдите:</a:t>
            </a:r>
            <a:endParaRPr lang="ru-RU" sz="2800" dirty="0"/>
          </a:p>
        </p:txBody>
      </p:sp>
      <p:sp>
        <p:nvSpPr>
          <p:cNvPr id="40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4099" name="Rectangle 3"/>
          <p:cNvSpPr>
            <a:spLocks noChangeArrowheads="1"/>
          </p:cNvSpPr>
          <p:nvPr/>
        </p:nvSpPr>
        <p:spPr bwMode="auto">
          <a:xfrm>
            <a:off x="1798638"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TextBox 13"/>
          <p:cNvSpPr txBox="1"/>
          <p:nvPr/>
        </p:nvSpPr>
        <p:spPr>
          <a:xfrm>
            <a:off x="4929190" y="2571744"/>
            <a:ext cx="1423788" cy="707886"/>
          </a:xfrm>
          <a:prstGeom prst="rect">
            <a:avLst/>
          </a:prstGeom>
          <a:noFill/>
        </p:spPr>
        <p:txBody>
          <a:bodyPr wrap="none" rtlCol="0">
            <a:spAutoFit/>
          </a:bodyPr>
          <a:lstStyle/>
          <a:p>
            <a:r>
              <a:rPr lang="en-US" sz="2800" dirty="0" smtClean="0">
                <a:latin typeface="Times New Roman" pitchFamily="18" charset="0"/>
                <a:cs typeface="Times New Roman" pitchFamily="18" charset="0"/>
              </a:rPr>
              <a:t>SIN</a:t>
            </a:r>
            <a:r>
              <a:rPr lang="en-US" sz="4000" dirty="0" smtClean="0">
                <a:latin typeface="Times New Roman" pitchFamily="18" charset="0"/>
                <a:cs typeface="Times New Roman" pitchFamily="18" charset="0"/>
              </a:rPr>
              <a:t>A=</a:t>
            </a:r>
            <a:endParaRPr lang="ru-RU" sz="4000" dirty="0">
              <a:latin typeface="Times New Roman" pitchFamily="18" charset="0"/>
              <a:cs typeface="Times New Roman" pitchFamily="18" charset="0"/>
            </a:endParaRPr>
          </a:p>
        </p:txBody>
      </p:sp>
      <p:sp>
        <p:nvSpPr>
          <p:cNvPr id="4101"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4102" name="Rectangle 6"/>
          <p:cNvSpPr>
            <a:spLocks noChangeArrowheads="1"/>
          </p:cNvSpPr>
          <p:nvPr/>
        </p:nvSpPr>
        <p:spPr bwMode="auto">
          <a:xfrm>
            <a:off x="1798638"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TextBox 17"/>
          <p:cNvSpPr txBox="1"/>
          <p:nvPr/>
        </p:nvSpPr>
        <p:spPr>
          <a:xfrm>
            <a:off x="4929190" y="3571876"/>
            <a:ext cx="1566454" cy="646331"/>
          </a:xfrm>
          <a:prstGeom prst="rect">
            <a:avLst/>
          </a:prstGeom>
          <a:noFill/>
        </p:spPr>
        <p:txBody>
          <a:bodyPr wrap="none" rtlCol="0">
            <a:spAutoFit/>
          </a:bodyPr>
          <a:lstStyle/>
          <a:p>
            <a:r>
              <a:rPr lang="en-US" sz="2800" dirty="0" smtClean="0">
                <a:latin typeface="Times New Roman" pitchFamily="18" charset="0"/>
                <a:cs typeface="Times New Roman" pitchFamily="18" charset="0"/>
              </a:rPr>
              <a:t>COS </a:t>
            </a:r>
            <a:r>
              <a:rPr lang="en-US" sz="3600" dirty="0" smtClean="0">
                <a:latin typeface="Times New Roman" pitchFamily="18" charset="0"/>
                <a:cs typeface="Times New Roman" pitchFamily="18" charset="0"/>
              </a:rPr>
              <a:t>A=</a:t>
            </a:r>
            <a:endParaRPr lang="ru-RU" sz="3600" dirty="0">
              <a:latin typeface="Times New Roman" pitchFamily="18" charset="0"/>
              <a:cs typeface="Times New Roman" pitchFamily="18" charset="0"/>
            </a:endParaRPr>
          </a:p>
        </p:txBody>
      </p:sp>
      <p:sp>
        <p:nvSpPr>
          <p:cNvPr id="19" name="TextBox 18"/>
          <p:cNvSpPr txBox="1"/>
          <p:nvPr/>
        </p:nvSpPr>
        <p:spPr>
          <a:xfrm>
            <a:off x="5072066" y="4357694"/>
            <a:ext cx="1442574" cy="707886"/>
          </a:xfrm>
          <a:prstGeom prst="rect">
            <a:avLst/>
          </a:prstGeom>
          <a:noFill/>
        </p:spPr>
        <p:txBody>
          <a:bodyPr wrap="none" rtlCol="0">
            <a:spAutoFit/>
          </a:bodyPr>
          <a:lstStyle/>
          <a:p>
            <a:r>
              <a:rPr lang="en-US" sz="4000" dirty="0" err="1" smtClean="0">
                <a:latin typeface="Times New Roman" pitchFamily="18" charset="0"/>
                <a:cs typeface="Times New Roman" pitchFamily="18" charset="0"/>
              </a:rPr>
              <a:t>tg</a:t>
            </a:r>
            <a:r>
              <a:rPr lang="en-US" sz="4000" dirty="0" smtClean="0">
                <a:latin typeface="Times New Roman" pitchFamily="18" charset="0"/>
                <a:cs typeface="Times New Roman" pitchFamily="18" charset="0"/>
              </a:rPr>
              <a:t> A =</a:t>
            </a:r>
            <a:endParaRPr lang="ru-RU" sz="4000" dirty="0">
              <a:latin typeface="Times New Roman" pitchFamily="18" charset="0"/>
              <a:cs typeface="Times New Roman" pitchFamily="18" charset="0"/>
            </a:endParaRPr>
          </a:p>
        </p:txBody>
      </p:sp>
      <p:sp>
        <p:nvSpPr>
          <p:cNvPr id="20" name="TextBox 19"/>
          <p:cNvSpPr txBox="1"/>
          <p:nvPr/>
        </p:nvSpPr>
        <p:spPr>
          <a:xfrm>
            <a:off x="6572264" y="2714620"/>
            <a:ext cx="1357322" cy="523220"/>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ВС/АВ</a:t>
            </a:r>
            <a:endParaRPr lang="ru-RU" sz="2800" b="1" dirty="0">
              <a:latin typeface="Times New Roman" pitchFamily="18" charset="0"/>
              <a:cs typeface="Times New Roman" pitchFamily="18" charset="0"/>
            </a:endParaRPr>
          </a:p>
        </p:txBody>
      </p:sp>
      <p:sp>
        <p:nvSpPr>
          <p:cNvPr id="21" name="Прямоугольник 20"/>
          <p:cNvSpPr/>
          <p:nvPr/>
        </p:nvSpPr>
        <p:spPr>
          <a:xfrm>
            <a:off x="6643702" y="3643314"/>
            <a:ext cx="1284069" cy="523220"/>
          </a:xfrm>
          <a:prstGeom prst="rect">
            <a:avLst/>
          </a:prstGeom>
        </p:spPr>
        <p:txBody>
          <a:bodyPr wrap="none">
            <a:spAutoFit/>
          </a:bodyPr>
          <a:lstStyle/>
          <a:p>
            <a:r>
              <a:rPr lang="ru-RU" sz="2800" b="1" dirty="0" smtClean="0">
                <a:latin typeface="Times New Roman" pitchFamily="18" charset="0"/>
                <a:cs typeface="Times New Roman" pitchFamily="18" charset="0"/>
              </a:rPr>
              <a:t>АС/АВ</a:t>
            </a:r>
            <a:endParaRPr lang="ru-RU" sz="2800" b="1" dirty="0">
              <a:latin typeface="Times New Roman" pitchFamily="18" charset="0"/>
              <a:cs typeface="Times New Roman" pitchFamily="18" charset="0"/>
            </a:endParaRPr>
          </a:p>
        </p:txBody>
      </p:sp>
      <p:sp>
        <p:nvSpPr>
          <p:cNvPr id="22" name="Прямоугольник 21"/>
          <p:cNvSpPr/>
          <p:nvPr/>
        </p:nvSpPr>
        <p:spPr>
          <a:xfrm>
            <a:off x="6715140" y="4500570"/>
            <a:ext cx="1284069" cy="523220"/>
          </a:xfrm>
          <a:prstGeom prst="rect">
            <a:avLst/>
          </a:prstGeom>
        </p:spPr>
        <p:txBody>
          <a:bodyPr wrap="none">
            <a:spAutoFit/>
          </a:bodyPr>
          <a:lstStyle/>
          <a:p>
            <a:r>
              <a:rPr lang="ru-RU" sz="2800" b="1" dirty="0" smtClean="0">
                <a:latin typeface="Times New Roman" pitchFamily="18" charset="0"/>
                <a:cs typeface="Times New Roman" pitchFamily="18" charset="0"/>
              </a:rPr>
              <a:t>ВС/АС</a:t>
            </a:r>
            <a:endParaRPr lang="ru-RU" sz="28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ppt_x"/>
                                          </p:val>
                                        </p:tav>
                                        <p:tav tm="100000">
                                          <p:val>
                                            <p:strVal val="#ppt_x"/>
                                          </p:val>
                                        </p:tav>
                                      </p:tavLst>
                                    </p:anim>
                                    <p:anim calcmode="lin" valueType="num">
                                      <p:cBhvr additive="base">
                                        <p:cTn id="3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4" grpId="0"/>
      <p:bldP spid="18" grpId="0"/>
      <p:bldP spid="19" grpId="0"/>
      <p:bldP spid="20" grpId="0"/>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429520" y="1785926"/>
            <a:ext cx="1143008" cy="428627"/>
          </a:xfrm>
          <a:prstGeom prst="rect">
            <a:avLst/>
          </a:prstGeom>
          <a:noFill/>
        </p:spPr>
      </p:pic>
      <p:sp>
        <p:nvSpPr>
          <p:cNvPr id="3085"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086" name="Rectangle 14"/>
          <p:cNvSpPr>
            <a:spLocks noChangeArrowheads="1"/>
          </p:cNvSpPr>
          <p:nvPr/>
        </p:nvSpPr>
        <p:spPr bwMode="auto">
          <a:xfrm>
            <a:off x="1071538" y="500042"/>
            <a:ext cx="7715304"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Треугольник АВС равнобедренный. Проведены высоты к снованию и боковой стороне. Докажите, что          .    </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87" name="Rectangle 15"/>
          <p:cNvSpPr>
            <a:spLocks noChangeArrowheads="1"/>
          </p:cNvSpPr>
          <p:nvPr/>
        </p:nvSpPr>
        <p:spPr bwMode="auto">
          <a:xfrm>
            <a:off x="22860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TextBox 20"/>
          <p:cNvSpPr txBox="1"/>
          <p:nvPr/>
        </p:nvSpPr>
        <p:spPr>
          <a:xfrm>
            <a:off x="1285852" y="5857892"/>
            <a:ext cx="330540" cy="369332"/>
          </a:xfrm>
          <a:prstGeom prst="rect">
            <a:avLst/>
          </a:prstGeom>
          <a:noFill/>
        </p:spPr>
        <p:txBody>
          <a:bodyPr wrap="none" rtlCol="0">
            <a:spAutoFit/>
          </a:bodyPr>
          <a:lstStyle/>
          <a:p>
            <a:r>
              <a:rPr lang="ru-RU" dirty="0" smtClean="0"/>
              <a:t>А</a:t>
            </a:r>
            <a:endParaRPr lang="ru-RU" dirty="0"/>
          </a:p>
        </p:txBody>
      </p:sp>
      <p:sp>
        <p:nvSpPr>
          <p:cNvPr id="22" name="TextBox 21"/>
          <p:cNvSpPr txBox="1"/>
          <p:nvPr/>
        </p:nvSpPr>
        <p:spPr>
          <a:xfrm>
            <a:off x="2571736" y="2500306"/>
            <a:ext cx="320922" cy="369332"/>
          </a:xfrm>
          <a:prstGeom prst="rect">
            <a:avLst/>
          </a:prstGeom>
          <a:noFill/>
        </p:spPr>
        <p:txBody>
          <a:bodyPr wrap="none" rtlCol="0">
            <a:spAutoFit/>
          </a:bodyPr>
          <a:lstStyle/>
          <a:p>
            <a:r>
              <a:rPr lang="ru-RU" dirty="0" smtClean="0"/>
              <a:t>В</a:t>
            </a:r>
            <a:endParaRPr lang="ru-RU" dirty="0"/>
          </a:p>
        </p:txBody>
      </p:sp>
      <p:sp>
        <p:nvSpPr>
          <p:cNvPr id="23" name="TextBox 22"/>
          <p:cNvSpPr txBox="1"/>
          <p:nvPr/>
        </p:nvSpPr>
        <p:spPr>
          <a:xfrm>
            <a:off x="4143372" y="5715016"/>
            <a:ext cx="320922" cy="369332"/>
          </a:xfrm>
          <a:prstGeom prst="rect">
            <a:avLst/>
          </a:prstGeom>
          <a:noFill/>
        </p:spPr>
        <p:txBody>
          <a:bodyPr wrap="none" rtlCol="0">
            <a:spAutoFit/>
          </a:bodyPr>
          <a:lstStyle/>
          <a:p>
            <a:r>
              <a:rPr lang="ru-RU" dirty="0" smtClean="0"/>
              <a:t>С</a:t>
            </a:r>
            <a:endParaRPr lang="ru-RU" dirty="0"/>
          </a:p>
        </p:txBody>
      </p:sp>
      <p:cxnSp>
        <p:nvCxnSpPr>
          <p:cNvPr id="25" name="Прямая соединительная линия 24"/>
          <p:cNvCxnSpPr>
            <a:stCxn id="22" idx="3"/>
            <a:endCxn id="20" idx="3"/>
          </p:cNvCxnSpPr>
          <p:nvPr/>
        </p:nvCxnSpPr>
        <p:spPr>
          <a:xfrm flipH="1">
            <a:off x="2860553" y="2684972"/>
            <a:ext cx="32105" cy="3315796"/>
          </a:xfrm>
          <a:prstGeom prst="line">
            <a:avLst/>
          </a:prstGeom>
        </p:spPr>
        <p:style>
          <a:lnRef idx="1">
            <a:schemeClr val="accent1"/>
          </a:lnRef>
          <a:fillRef idx="0">
            <a:schemeClr val="accent1"/>
          </a:fillRef>
          <a:effectRef idx="0">
            <a:schemeClr val="accent1"/>
          </a:effectRef>
          <a:fontRef idx="minor">
            <a:schemeClr val="tx1"/>
          </a:fontRef>
        </p:style>
      </p:cxnSp>
      <p:sp>
        <p:nvSpPr>
          <p:cNvPr id="20" name="Равнобедренный треугольник 19"/>
          <p:cNvSpPr/>
          <p:nvPr/>
        </p:nvSpPr>
        <p:spPr>
          <a:xfrm>
            <a:off x="1643042" y="2643182"/>
            <a:ext cx="2500330" cy="3357586"/>
          </a:xfrm>
          <a:prstGeom prst="triangle">
            <a:avLst>
              <a:gd name="adj" fmla="val 4869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7" name="Прямая соединительная линия 26"/>
          <p:cNvCxnSpPr>
            <a:stCxn id="20" idx="0"/>
          </p:cNvCxnSpPr>
          <p:nvPr/>
        </p:nvCxnSpPr>
        <p:spPr>
          <a:xfrm rot="16200000" flipH="1">
            <a:off x="1215945" y="4287790"/>
            <a:ext cx="3357588" cy="68372"/>
          </a:xfrm>
          <a:prstGeom prst="line">
            <a:avLst/>
          </a:prstGeom>
        </p:spPr>
        <p:style>
          <a:lnRef idx="3">
            <a:schemeClr val="dk1"/>
          </a:lnRef>
          <a:fillRef idx="0">
            <a:schemeClr val="dk1"/>
          </a:fillRef>
          <a:effectRef idx="2">
            <a:schemeClr val="dk1"/>
          </a:effectRef>
          <a:fontRef idx="minor">
            <a:schemeClr val="tx1"/>
          </a:fontRef>
        </p:style>
      </p:cxnSp>
      <p:cxnSp>
        <p:nvCxnSpPr>
          <p:cNvPr id="33" name="Прямая соединительная линия 32"/>
          <p:cNvCxnSpPr>
            <a:stCxn id="20" idx="2"/>
          </p:cNvCxnSpPr>
          <p:nvPr/>
        </p:nvCxnSpPr>
        <p:spPr>
          <a:xfrm rot="5400000" flipH="1" flipV="1">
            <a:off x="2250265" y="4464851"/>
            <a:ext cx="928694" cy="2143140"/>
          </a:xfrm>
          <a:prstGeom prst="line">
            <a:avLst/>
          </a:prstGeom>
        </p:spPr>
        <p:style>
          <a:lnRef idx="3">
            <a:schemeClr val="dk1"/>
          </a:lnRef>
          <a:fillRef idx="0">
            <a:schemeClr val="dk1"/>
          </a:fillRef>
          <a:effectRef idx="2">
            <a:schemeClr val="dk1"/>
          </a:effectRef>
          <a:fontRef idx="minor">
            <a:schemeClr val="tx1"/>
          </a:fontRef>
        </p:style>
      </p:cxnSp>
      <p:sp>
        <p:nvSpPr>
          <p:cNvPr id="37" name="TextBox 36"/>
          <p:cNvSpPr txBox="1"/>
          <p:nvPr/>
        </p:nvSpPr>
        <p:spPr>
          <a:xfrm>
            <a:off x="2786050" y="6072206"/>
            <a:ext cx="324128" cy="369332"/>
          </a:xfrm>
          <a:prstGeom prst="rect">
            <a:avLst/>
          </a:prstGeom>
          <a:noFill/>
        </p:spPr>
        <p:txBody>
          <a:bodyPr wrap="none" rtlCol="0">
            <a:spAutoFit/>
          </a:bodyPr>
          <a:lstStyle/>
          <a:p>
            <a:r>
              <a:rPr lang="ru-RU" dirty="0" smtClean="0"/>
              <a:t>К</a:t>
            </a:r>
            <a:endParaRPr lang="ru-RU" dirty="0"/>
          </a:p>
        </p:txBody>
      </p:sp>
      <p:sp>
        <p:nvSpPr>
          <p:cNvPr id="38" name="TextBox 37"/>
          <p:cNvSpPr txBox="1"/>
          <p:nvPr/>
        </p:nvSpPr>
        <p:spPr>
          <a:xfrm>
            <a:off x="3857620" y="4786322"/>
            <a:ext cx="373820" cy="369332"/>
          </a:xfrm>
          <a:prstGeom prst="rect">
            <a:avLst/>
          </a:prstGeom>
          <a:noFill/>
        </p:spPr>
        <p:txBody>
          <a:bodyPr wrap="none" rtlCol="0">
            <a:spAutoFit/>
          </a:bodyPr>
          <a:lstStyle/>
          <a:p>
            <a:r>
              <a:rPr lang="ru-RU" dirty="0" smtClean="0"/>
              <a:t>М</a:t>
            </a:r>
            <a:endParaRPr lang="ru-RU" dirty="0"/>
          </a:p>
        </p:txBody>
      </p:sp>
      <p:sp>
        <p:nvSpPr>
          <p:cNvPr id="39" name="TextBox 38"/>
          <p:cNvSpPr txBox="1"/>
          <p:nvPr/>
        </p:nvSpPr>
        <p:spPr>
          <a:xfrm>
            <a:off x="2857488" y="3143248"/>
            <a:ext cx="288862" cy="369332"/>
          </a:xfrm>
          <a:prstGeom prst="rect">
            <a:avLst/>
          </a:prstGeom>
          <a:noFill/>
        </p:spPr>
        <p:txBody>
          <a:bodyPr wrap="none" rtlCol="0">
            <a:spAutoFit/>
          </a:bodyPr>
          <a:lstStyle/>
          <a:p>
            <a:r>
              <a:rPr lang="ru-RU" dirty="0" smtClean="0"/>
              <a:t>1</a:t>
            </a:r>
            <a:endParaRPr lang="ru-RU" dirty="0"/>
          </a:p>
        </p:txBody>
      </p:sp>
      <p:sp>
        <p:nvSpPr>
          <p:cNvPr id="40" name="TextBox 39"/>
          <p:cNvSpPr txBox="1"/>
          <p:nvPr/>
        </p:nvSpPr>
        <p:spPr>
          <a:xfrm>
            <a:off x="2071670" y="5715016"/>
            <a:ext cx="303288" cy="369332"/>
          </a:xfrm>
          <a:prstGeom prst="rect">
            <a:avLst/>
          </a:prstGeom>
          <a:noFill/>
        </p:spPr>
        <p:txBody>
          <a:bodyPr wrap="none" rtlCol="0">
            <a:spAutoFit/>
          </a:bodyPr>
          <a:lstStyle/>
          <a:p>
            <a:r>
              <a:rPr lang="ru-RU" dirty="0" smtClean="0"/>
              <a:t>2</a:t>
            </a:r>
            <a:endParaRPr lang="ru-RU" dirty="0"/>
          </a:p>
        </p:txBody>
      </p:sp>
      <p:sp>
        <p:nvSpPr>
          <p:cNvPr id="41" name="TextBox 40"/>
          <p:cNvSpPr txBox="1"/>
          <p:nvPr/>
        </p:nvSpPr>
        <p:spPr>
          <a:xfrm>
            <a:off x="4643438" y="3071810"/>
            <a:ext cx="4214842" cy="461665"/>
          </a:xfrm>
          <a:prstGeom prst="rect">
            <a:avLst/>
          </a:prstGeom>
          <a:noFill/>
        </p:spPr>
        <p:txBody>
          <a:bodyPr wrap="square" rtlCol="0">
            <a:spAutoFit/>
          </a:bodyPr>
          <a:lstStyle/>
          <a:p>
            <a:r>
              <a:rPr lang="el-GR" dirty="0" smtClean="0"/>
              <a:t>Δ</a:t>
            </a:r>
            <a:r>
              <a:rPr lang="ru-RU" sz="2400" dirty="0" smtClean="0">
                <a:latin typeface="Times New Roman" pitchFamily="18" charset="0"/>
                <a:cs typeface="Times New Roman" pitchFamily="18" charset="0"/>
              </a:rPr>
              <a:t>АМС</a:t>
            </a:r>
            <a:r>
              <a:rPr lang="ru-RU" dirty="0" smtClean="0"/>
              <a:t> ∞ </a:t>
            </a:r>
            <a:r>
              <a:rPr lang="el-GR" dirty="0" smtClean="0"/>
              <a:t>Δ</a:t>
            </a:r>
            <a:r>
              <a:rPr lang="ru-RU" sz="2400" dirty="0" smtClean="0">
                <a:latin typeface="Times New Roman" pitchFamily="18" charset="0"/>
                <a:cs typeface="Times New Roman" pitchFamily="18" charset="0"/>
              </a:rPr>
              <a:t>ВКС (по двум углам)</a:t>
            </a:r>
            <a:endParaRPr lang="ru-RU" sz="2400" dirty="0">
              <a:latin typeface="Times New Roman" pitchFamily="18" charset="0"/>
              <a:cs typeface="Times New Roman" pitchFamily="18" charset="0"/>
            </a:endParaRPr>
          </a:p>
        </p:txBody>
      </p:sp>
      <p:sp>
        <p:nvSpPr>
          <p:cNvPr id="42" name="Стрелка вниз 41"/>
          <p:cNvSpPr/>
          <p:nvPr/>
        </p:nvSpPr>
        <p:spPr>
          <a:xfrm>
            <a:off x="6572264" y="3786190"/>
            <a:ext cx="571504"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TextBox 43"/>
          <p:cNvSpPr txBox="1"/>
          <p:nvPr/>
        </p:nvSpPr>
        <p:spPr>
          <a:xfrm>
            <a:off x="5857884" y="4714884"/>
            <a:ext cx="2428892" cy="769441"/>
          </a:xfrm>
          <a:prstGeom prst="rect">
            <a:avLst/>
          </a:prstGeom>
          <a:noFill/>
        </p:spPr>
        <p:txBody>
          <a:bodyPr wrap="square" rtlCol="0">
            <a:spAutoFit/>
          </a:bodyPr>
          <a:lstStyle/>
          <a:p>
            <a:r>
              <a:rPr lang="ru-RU" sz="2800" b="1" dirty="0" smtClean="0">
                <a:latin typeface="Times New Roman"/>
                <a:cs typeface="Times New Roman"/>
              </a:rPr>
              <a:t>∟</a:t>
            </a:r>
            <a:r>
              <a:rPr lang="ru-RU" sz="4400" b="1" dirty="0" smtClean="0">
                <a:latin typeface="Times New Roman"/>
                <a:cs typeface="Times New Roman"/>
              </a:rPr>
              <a:t>1</a:t>
            </a:r>
            <a:r>
              <a:rPr lang="ru-RU" sz="2800" b="1" dirty="0" smtClean="0">
                <a:latin typeface="Times New Roman"/>
                <a:cs typeface="Times New Roman"/>
              </a:rPr>
              <a:t> =∟</a:t>
            </a:r>
            <a:r>
              <a:rPr lang="ru-RU" sz="4400" b="1" dirty="0" smtClean="0">
                <a:latin typeface="Times New Roman"/>
                <a:cs typeface="Times New Roman"/>
              </a:rPr>
              <a:t>2</a:t>
            </a:r>
            <a:endParaRPr lang="ru-RU" sz="4400" b="1" dirty="0"/>
          </a:p>
        </p:txBody>
      </p:sp>
      <p:cxnSp>
        <p:nvCxnSpPr>
          <p:cNvPr id="26" name="Прямая соединительная линия 25"/>
          <p:cNvCxnSpPr/>
          <p:nvPr/>
        </p:nvCxnSpPr>
        <p:spPr>
          <a:xfrm>
            <a:off x="2928926" y="5857892"/>
            <a:ext cx="142876" cy="1588"/>
          </a:xfrm>
          <a:prstGeom prst="line">
            <a:avLst/>
          </a:prstGeom>
        </p:spPr>
        <p:style>
          <a:lnRef idx="2">
            <a:schemeClr val="dk1"/>
          </a:lnRef>
          <a:fillRef idx="0">
            <a:schemeClr val="dk1"/>
          </a:fillRef>
          <a:effectRef idx="1">
            <a:schemeClr val="dk1"/>
          </a:effectRef>
          <a:fontRef idx="minor">
            <a:schemeClr val="tx1"/>
          </a:fontRef>
        </p:style>
      </p:cxnSp>
      <p:cxnSp>
        <p:nvCxnSpPr>
          <p:cNvPr id="29" name="Прямая соединительная линия 28"/>
          <p:cNvCxnSpPr/>
          <p:nvPr/>
        </p:nvCxnSpPr>
        <p:spPr>
          <a:xfrm rot="5400000">
            <a:off x="3000364" y="5929330"/>
            <a:ext cx="142876" cy="1588"/>
          </a:xfrm>
          <a:prstGeom prst="line">
            <a:avLst/>
          </a:prstGeom>
        </p:spPr>
        <p:style>
          <a:lnRef idx="2">
            <a:schemeClr val="dk1"/>
          </a:lnRef>
          <a:fillRef idx="0">
            <a:schemeClr val="dk1"/>
          </a:fillRef>
          <a:effectRef idx="1">
            <a:schemeClr val="dk1"/>
          </a:effectRef>
          <a:fontRef idx="minor">
            <a:schemeClr val="tx1"/>
          </a:fontRef>
        </p:style>
      </p:cxnSp>
      <p:cxnSp>
        <p:nvCxnSpPr>
          <p:cNvPr id="31" name="Прямая соединительная линия 30"/>
          <p:cNvCxnSpPr/>
          <p:nvPr/>
        </p:nvCxnSpPr>
        <p:spPr>
          <a:xfrm rot="16200000" flipH="1">
            <a:off x="3607587" y="5179231"/>
            <a:ext cx="142876" cy="71438"/>
          </a:xfrm>
          <a:prstGeom prst="line">
            <a:avLst/>
          </a:prstGeom>
        </p:spPr>
        <p:style>
          <a:lnRef idx="2">
            <a:schemeClr val="dk1"/>
          </a:lnRef>
          <a:fillRef idx="0">
            <a:schemeClr val="dk1"/>
          </a:fillRef>
          <a:effectRef idx="1">
            <a:schemeClr val="dk1"/>
          </a:effectRef>
          <a:fontRef idx="minor">
            <a:schemeClr val="tx1"/>
          </a:fontRef>
        </p:style>
      </p:cxnSp>
      <p:cxnSp>
        <p:nvCxnSpPr>
          <p:cNvPr id="36" name="Прямая соединительная линия 35"/>
          <p:cNvCxnSpPr/>
          <p:nvPr/>
        </p:nvCxnSpPr>
        <p:spPr>
          <a:xfrm flipV="1">
            <a:off x="3714744" y="5214950"/>
            <a:ext cx="142876" cy="71438"/>
          </a:xfrm>
          <a:prstGeom prst="line">
            <a:avLst/>
          </a:prstGeom>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blinds(horizontal)">
                                      <p:cBhvr>
                                        <p:cTn id="1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animBg="1"/>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Группа 16"/>
          <p:cNvGrpSpPr/>
          <p:nvPr/>
        </p:nvGrpSpPr>
        <p:grpSpPr>
          <a:xfrm>
            <a:off x="1285852" y="857232"/>
            <a:ext cx="5214974" cy="5012802"/>
            <a:chOff x="1285852" y="857232"/>
            <a:chExt cx="5214974" cy="5012802"/>
          </a:xfrm>
        </p:grpSpPr>
        <p:pic>
          <p:nvPicPr>
            <p:cNvPr id="2049" name="Picture 1"/>
            <p:cNvPicPr>
              <a:picLocks noChangeAspect="1" noChangeArrowheads="1"/>
            </p:cNvPicPr>
            <p:nvPr/>
          </p:nvPicPr>
          <p:blipFill>
            <a:blip r:embed="rId2"/>
            <a:srcRect l="3873" t="7965" r="5765" b="5752"/>
            <a:stretch>
              <a:fillRect/>
            </a:stretch>
          </p:blipFill>
          <p:spPr bwMode="auto">
            <a:xfrm>
              <a:off x="1500166" y="928670"/>
              <a:ext cx="5000660" cy="4643470"/>
            </a:xfrm>
            <a:prstGeom prst="rect">
              <a:avLst/>
            </a:prstGeom>
            <a:noFill/>
            <a:ln w="9525">
              <a:noFill/>
              <a:miter lim="800000"/>
              <a:headEnd/>
              <a:tailEnd/>
            </a:ln>
            <a:effectLst/>
          </p:spPr>
        </p:pic>
        <p:sp>
          <p:nvSpPr>
            <p:cNvPr id="6" name="TextBox 5"/>
            <p:cNvSpPr txBox="1"/>
            <p:nvPr/>
          </p:nvSpPr>
          <p:spPr>
            <a:xfrm>
              <a:off x="1285852" y="4143380"/>
              <a:ext cx="330540" cy="369332"/>
            </a:xfrm>
            <a:prstGeom prst="rect">
              <a:avLst/>
            </a:prstGeom>
            <a:noFill/>
          </p:spPr>
          <p:txBody>
            <a:bodyPr wrap="none" rtlCol="0">
              <a:spAutoFit/>
            </a:bodyPr>
            <a:lstStyle/>
            <a:p>
              <a:r>
                <a:rPr lang="ru-RU" dirty="0" smtClean="0"/>
                <a:t>А</a:t>
              </a:r>
              <a:endParaRPr lang="ru-RU" dirty="0"/>
            </a:p>
          </p:txBody>
        </p:sp>
        <p:sp>
          <p:nvSpPr>
            <p:cNvPr id="7" name="TextBox 6"/>
            <p:cNvSpPr txBox="1"/>
            <p:nvPr/>
          </p:nvSpPr>
          <p:spPr>
            <a:xfrm>
              <a:off x="2928926" y="5500702"/>
              <a:ext cx="320922" cy="369332"/>
            </a:xfrm>
            <a:prstGeom prst="rect">
              <a:avLst/>
            </a:prstGeom>
            <a:noFill/>
          </p:spPr>
          <p:txBody>
            <a:bodyPr wrap="none" rtlCol="0">
              <a:spAutoFit/>
            </a:bodyPr>
            <a:lstStyle/>
            <a:p>
              <a:r>
                <a:rPr lang="ru-RU" dirty="0" smtClean="0"/>
                <a:t>В</a:t>
              </a:r>
              <a:endParaRPr lang="ru-RU" dirty="0"/>
            </a:p>
          </p:txBody>
        </p:sp>
        <p:sp>
          <p:nvSpPr>
            <p:cNvPr id="8" name="TextBox 7"/>
            <p:cNvSpPr txBox="1"/>
            <p:nvPr/>
          </p:nvSpPr>
          <p:spPr>
            <a:xfrm>
              <a:off x="6143636" y="5429264"/>
              <a:ext cx="320922" cy="369332"/>
            </a:xfrm>
            <a:prstGeom prst="rect">
              <a:avLst/>
            </a:prstGeom>
            <a:noFill/>
          </p:spPr>
          <p:txBody>
            <a:bodyPr wrap="none" rtlCol="0">
              <a:spAutoFit/>
            </a:bodyPr>
            <a:lstStyle/>
            <a:p>
              <a:r>
                <a:rPr lang="ru-RU" dirty="0" smtClean="0"/>
                <a:t>С</a:t>
              </a:r>
              <a:endParaRPr lang="ru-RU" dirty="0"/>
            </a:p>
          </p:txBody>
        </p:sp>
        <p:sp>
          <p:nvSpPr>
            <p:cNvPr id="9" name="TextBox 8"/>
            <p:cNvSpPr txBox="1"/>
            <p:nvPr/>
          </p:nvSpPr>
          <p:spPr>
            <a:xfrm>
              <a:off x="4857752" y="4071942"/>
              <a:ext cx="357790" cy="369332"/>
            </a:xfrm>
            <a:prstGeom prst="rect">
              <a:avLst/>
            </a:prstGeom>
            <a:noFill/>
          </p:spPr>
          <p:txBody>
            <a:bodyPr wrap="none" rtlCol="0">
              <a:spAutoFit/>
            </a:bodyPr>
            <a:lstStyle/>
            <a:p>
              <a:r>
                <a:rPr lang="en-US" dirty="0" smtClean="0"/>
                <a:t>D</a:t>
              </a:r>
              <a:endParaRPr lang="ru-RU" dirty="0"/>
            </a:p>
          </p:txBody>
        </p:sp>
        <p:sp>
          <p:nvSpPr>
            <p:cNvPr id="10" name="TextBox 9"/>
            <p:cNvSpPr txBox="1"/>
            <p:nvPr/>
          </p:nvSpPr>
          <p:spPr>
            <a:xfrm>
              <a:off x="3929058" y="4857760"/>
              <a:ext cx="352982" cy="369332"/>
            </a:xfrm>
            <a:prstGeom prst="rect">
              <a:avLst/>
            </a:prstGeom>
            <a:noFill/>
          </p:spPr>
          <p:txBody>
            <a:bodyPr wrap="none" rtlCol="0">
              <a:spAutoFit/>
            </a:bodyPr>
            <a:lstStyle/>
            <a:p>
              <a:r>
                <a:rPr lang="ru-RU" dirty="0" smtClean="0"/>
                <a:t>О</a:t>
              </a:r>
              <a:endParaRPr lang="ru-RU" dirty="0"/>
            </a:p>
          </p:txBody>
        </p:sp>
        <p:sp>
          <p:nvSpPr>
            <p:cNvPr id="11" name="TextBox 10"/>
            <p:cNvSpPr txBox="1"/>
            <p:nvPr/>
          </p:nvSpPr>
          <p:spPr>
            <a:xfrm>
              <a:off x="3643306" y="857232"/>
              <a:ext cx="285752" cy="369332"/>
            </a:xfrm>
            <a:prstGeom prst="rect">
              <a:avLst/>
            </a:prstGeom>
            <a:noFill/>
          </p:spPr>
          <p:txBody>
            <a:bodyPr wrap="square" rtlCol="0">
              <a:spAutoFit/>
            </a:bodyPr>
            <a:lstStyle/>
            <a:p>
              <a:r>
                <a:rPr lang="en-US" dirty="0" smtClean="0"/>
                <a:t>S</a:t>
              </a:r>
              <a:endParaRPr lang="ru-RU" dirty="0"/>
            </a:p>
          </p:txBody>
        </p:sp>
        <p:cxnSp>
          <p:nvCxnSpPr>
            <p:cNvPr id="13" name="Прямая соединительная линия 12"/>
            <p:cNvCxnSpPr/>
            <p:nvPr/>
          </p:nvCxnSpPr>
          <p:spPr>
            <a:xfrm rot="5400000">
              <a:off x="1285852" y="2285992"/>
              <a:ext cx="3786214" cy="1500198"/>
            </a:xfrm>
            <a:prstGeom prst="line">
              <a:avLst/>
            </a:prstGeom>
          </p:spPr>
          <p:style>
            <a:lnRef idx="2">
              <a:schemeClr val="dk1"/>
            </a:lnRef>
            <a:fillRef idx="0">
              <a:schemeClr val="dk1"/>
            </a:fillRef>
            <a:effectRef idx="1">
              <a:schemeClr val="dk1"/>
            </a:effectRef>
            <a:fontRef idx="minor">
              <a:schemeClr val="tx1"/>
            </a:fontRef>
          </p:style>
        </p:cxnSp>
        <p:sp>
          <p:nvSpPr>
            <p:cNvPr id="16" name="TextBox 15"/>
            <p:cNvSpPr txBox="1"/>
            <p:nvPr/>
          </p:nvSpPr>
          <p:spPr>
            <a:xfrm>
              <a:off x="2071670" y="4857760"/>
              <a:ext cx="335348" cy="369332"/>
            </a:xfrm>
            <a:prstGeom prst="rect">
              <a:avLst/>
            </a:prstGeom>
            <a:noFill/>
          </p:spPr>
          <p:txBody>
            <a:bodyPr wrap="none" rtlCol="0">
              <a:spAutoFit/>
            </a:bodyPr>
            <a:lstStyle/>
            <a:p>
              <a:r>
                <a:rPr lang="en-US" dirty="0" smtClean="0"/>
                <a:t>K</a:t>
              </a:r>
              <a:endParaRPr lang="ru-RU" dirty="0"/>
            </a:p>
          </p:txBody>
        </p:sp>
        <p:cxnSp>
          <p:nvCxnSpPr>
            <p:cNvPr id="18" name="Прямая соединительная линия 17"/>
            <p:cNvCxnSpPr/>
            <p:nvPr/>
          </p:nvCxnSpPr>
          <p:spPr>
            <a:xfrm flipV="1">
              <a:off x="2428860" y="4857760"/>
              <a:ext cx="1643074" cy="71438"/>
            </a:xfrm>
            <a:prstGeom prst="line">
              <a:avLst/>
            </a:prstGeom>
          </p:spPr>
          <p:style>
            <a:lnRef idx="1">
              <a:schemeClr val="dk1"/>
            </a:lnRef>
            <a:fillRef idx="0">
              <a:schemeClr val="dk1"/>
            </a:fillRef>
            <a:effectRef idx="0">
              <a:schemeClr val="dk1"/>
            </a:effectRef>
            <a:fontRef idx="minor">
              <a:schemeClr val="tx1"/>
            </a:fontRef>
          </p:style>
        </p:cxnSp>
      </p:grpSp>
      <p:sp>
        <p:nvSpPr>
          <p:cNvPr id="12" name="TextBox 11"/>
          <p:cNvSpPr txBox="1"/>
          <p:nvPr/>
        </p:nvSpPr>
        <p:spPr>
          <a:xfrm>
            <a:off x="2000232" y="214290"/>
            <a:ext cx="6143668" cy="523220"/>
          </a:xfrm>
          <a:prstGeom prst="rect">
            <a:avLst/>
          </a:prstGeom>
          <a:noFill/>
        </p:spPr>
        <p:txBody>
          <a:bodyPr wrap="square" rtlCol="0">
            <a:spAutoFit/>
          </a:bodyPr>
          <a:lstStyle/>
          <a:p>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Основные элементы пирамиды</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pic>
        <p:nvPicPr>
          <p:cNvPr id="45058" name="Picture 2" descr="http://t1.gstatic.com/images?q=tbn:ANd9GcRkZVikOzVelmnCEv7f9So7HShs8qeGSbvNmZjBEeqCHdrZ0N8w"/>
          <p:cNvPicPr>
            <a:picLocks noChangeAspect="1" noChangeArrowheads="1"/>
          </p:cNvPicPr>
          <p:nvPr/>
        </p:nvPicPr>
        <p:blipFill>
          <a:blip r:embed="rId3"/>
          <a:srcRect/>
          <a:stretch>
            <a:fillRect/>
          </a:stretch>
        </p:blipFill>
        <p:spPr bwMode="auto">
          <a:xfrm>
            <a:off x="7143768" y="4572008"/>
            <a:ext cx="1790700" cy="17526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285852" y="285728"/>
            <a:ext cx="7286676" cy="646331"/>
          </a:xfrm>
          <a:prstGeom prst="rect">
            <a:avLst/>
          </a:prstGeom>
          <a:noFill/>
        </p:spPr>
        <p:txBody>
          <a:bodyPr wrap="square" rtlCol="0">
            <a:spAutoFit/>
          </a:bodyPr>
          <a:lstStyle/>
          <a:p>
            <a:r>
              <a:rPr lang="ru-RU" dirty="0" smtClean="0">
                <a:solidFill>
                  <a:srgbClr val="FF0000"/>
                </a:solidFill>
                <a:latin typeface="Times New Roman" pitchFamily="18" charset="0"/>
                <a:cs typeface="Times New Roman" pitchFamily="18" charset="0"/>
              </a:rPr>
              <a:t>№ 255 </a:t>
            </a:r>
            <a:r>
              <a:rPr lang="ru-RU" dirty="0" smtClean="0">
                <a:latin typeface="Times New Roman" pitchFamily="18" charset="0"/>
                <a:cs typeface="Times New Roman" pitchFamily="18" charset="0"/>
              </a:rPr>
              <a:t>В правильной треугольной пирамиде сторона основания равна 8 см, а плоский угол при вершине равен </a:t>
            </a:r>
            <a:r>
              <a:rPr lang="el-GR" dirty="0" smtClean="0">
                <a:latin typeface="Times New Roman"/>
                <a:cs typeface="Times New Roman"/>
              </a:rPr>
              <a:t>φ</a:t>
            </a: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найдите высоту пирамиды.</a:t>
            </a:r>
            <a:endParaRPr lang="ru-RU" dirty="0">
              <a:latin typeface="Times New Roman" pitchFamily="18" charset="0"/>
              <a:cs typeface="Times New Roman" pitchFamily="18" charset="0"/>
            </a:endParaRPr>
          </a:p>
        </p:txBody>
      </p:sp>
      <p:pic>
        <p:nvPicPr>
          <p:cNvPr id="10" name="Рисунок 9"/>
          <p:cNvPicPr/>
          <p:nvPr/>
        </p:nvPicPr>
        <p:blipFill>
          <a:blip r:embed="rId2"/>
          <a:srcRect l="14375" t="21160" r="20313" b="17101"/>
          <a:stretch>
            <a:fillRect/>
          </a:stretch>
        </p:blipFill>
        <p:spPr bwMode="auto">
          <a:xfrm>
            <a:off x="1000100" y="1142984"/>
            <a:ext cx="1990725" cy="2190750"/>
          </a:xfrm>
          <a:prstGeom prst="rect">
            <a:avLst/>
          </a:prstGeom>
          <a:noFill/>
          <a:ln w="9525">
            <a:noFill/>
            <a:miter lim="800000"/>
            <a:headEnd/>
            <a:tailEnd/>
          </a:ln>
        </p:spPr>
      </p:pic>
      <p:sp>
        <p:nvSpPr>
          <p:cNvPr id="14" name="TextBox 13"/>
          <p:cNvSpPr txBox="1"/>
          <p:nvPr/>
        </p:nvSpPr>
        <p:spPr>
          <a:xfrm>
            <a:off x="2786050" y="1285860"/>
            <a:ext cx="6858048" cy="923330"/>
          </a:xfrm>
          <a:prstGeom prst="rect">
            <a:avLst/>
          </a:prstGeom>
          <a:noFill/>
        </p:spPr>
        <p:txBody>
          <a:bodyPr wrap="square" rtlCol="0">
            <a:spAutoFit/>
          </a:bodyPr>
          <a:lstStyle/>
          <a:p>
            <a:r>
              <a:rPr lang="ru-RU" dirty="0" smtClean="0">
                <a:latin typeface="Times New Roman" pitchFamily="18" charset="0"/>
                <a:cs typeface="Times New Roman" pitchFamily="18" charset="0"/>
              </a:rPr>
              <a:t>Решение:</a:t>
            </a:r>
          </a:p>
          <a:p>
            <a:r>
              <a:rPr lang="ru-RU" dirty="0" smtClean="0">
                <a:latin typeface="Times New Roman" pitchFamily="18" charset="0"/>
                <a:cs typeface="Times New Roman" pitchFamily="18" charset="0"/>
              </a:rPr>
              <a:t>1. </a:t>
            </a:r>
            <a:r>
              <a:rPr lang="ru-RU" dirty="0" smtClean="0">
                <a:latin typeface="Times New Roman" pitchFamily="18" charset="0"/>
                <a:cs typeface="Times New Roman" pitchFamily="18" charset="0"/>
              </a:rPr>
              <a:t>Из </a:t>
            </a:r>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BCD</a:t>
            </a: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найдем боковое ребро </a:t>
            </a:r>
            <a:r>
              <a:rPr lang="en-US" dirty="0" smtClean="0">
                <a:latin typeface="Times New Roman" pitchFamily="18" charset="0"/>
                <a:cs typeface="Times New Roman" pitchFamily="18" charset="0"/>
              </a:rPr>
              <a:t>DC</a:t>
            </a:r>
            <a:r>
              <a:rPr lang="ru-RU" dirty="0" smtClean="0">
                <a:latin typeface="Times New Roman" pitchFamily="18" charset="0"/>
                <a:cs typeface="Times New Roman" pitchFamily="18" charset="0"/>
              </a:rPr>
              <a:t> по теореме косинусов:</a:t>
            </a:r>
          </a:p>
          <a:p>
            <a:endParaRPr lang="ru-RU" dirty="0"/>
          </a:p>
        </p:txBody>
      </p:sp>
      <p:pic>
        <p:nvPicPr>
          <p:cNvPr id="1036" name="Picture 1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714876" y="1928802"/>
            <a:ext cx="3000395" cy="259877"/>
          </a:xfrm>
          <a:prstGeom prst="rect">
            <a:avLst/>
          </a:prstGeom>
          <a:noFill/>
        </p:spPr>
      </p:pic>
      <p:sp>
        <p:nvSpPr>
          <p:cNvPr id="1037"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038" name="Rectangle 14"/>
          <p:cNvSpPr>
            <a:spLocks noChangeArrowheads="1"/>
          </p:cNvSpPr>
          <p:nvPr/>
        </p:nvSpPr>
        <p:spPr bwMode="auto">
          <a:xfrm>
            <a:off x="2928926" y="1785926"/>
            <a:ext cx="2000264"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получим</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1" name="Rectangle 17"/>
          <p:cNvSpPr>
            <a:spLocks noChangeArrowheads="1"/>
          </p:cNvSpPr>
          <p:nvPr/>
        </p:nvSpPr>
        <p:spPr bwMode="auto">
          <a:xfrm>
            <a:off x="0" y="2057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42" name="Picture 1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714876" y="2214554"/>
            <a:ext cx="2714645" cy="266142"/>
          </a:xfrm>
          <a:prstGeom prst="rect">
            <a:avLst/>
          </a:prstGeom>
          <a:noFill/>
        </p:spPr>
      </p:pic>
      <p:sp>
        <p:nvSpPr>
          <p:cNvPr id="1045"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pic>
        <p:nvPicPr>
          <p:cNvPr id="1044" name="Picture 20"/>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714876" y="2500306"/>
            <a:ext cx="1714512" cy="369280"/>
          </a:xfrm>
          <a:prstGeom prst="rect">
            <a:avLst/>
          </a:prstGeom>
          <a:noFill/>
        </p:spPr>
      </p:pic>
      <p:sp>
        <p:nvSpPr>
          <p:cNvPr id="1046" name="Rectangle 22"/>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900" b="0" i="0" u="none" strike="noStrike" cap="none" normalizeH="0" baseline="0" smtClean="0">
                <a:ln>
                  <a:noFill/>
                </a:ln>
                <a:solidFill>
                  <a:schemeClr val="tx1"/>
                </a:solidFill>
                <a:effectLst/>
                <a:latin typeface="Arial" pitchFamily="34"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49" name="Rectangle 25"/>
          <p:cNvSpPr>
            <a:spLocks noChangeArrowheads="1"/>
          </p:cNvSpPr>
          <p:nvPr/>
        </p:nvSpPr>
        <p:spPr bwMode="auto">
          <a:xfrm>
            <a:off x="0" y="914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52" name="Rectangle 28"/>
          <p:cNvSpPr>
            <a:spLocks noChangeArrowheads="1"/>
          </p:cNvSpPr>
          <p:nvPr/>
        </p:nvSpPr>
        <p:spPr bwMode="auto">
          <a:xfrm>
            <a:off x="0" y="914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5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6"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8"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57" name="Picture 3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3500430" y="2786058"/>
            <a:ext cx="857256" cy="610918"/>
          </a:xfrm>
          <a:prstGeom prst="rect">
            <a:avLst/>
          </a:prstGeom>
          <a:noFill/>
        </p:spPr>
      </p:pic>
      <p:sp>
        <p:nvSpPr>
          <p:cNvPr id="1059" name="Rectangle 35"/>
          <p:cNvSpPr>
            <a:spLocks noChangeArrowheads="1"/>
          </p:cNvSpPr>
          <p:nvPr/>
        </p:nvSpPr>
        <p:spPr bwMode="auto">
          <a:xfrm>
            <a:off x="0" y="1047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TextBox 23"/>
          <p:cNvSpPr txBox="1"/>
          <p:nvPr/>
        </p:nvSpPr>
        <p:spPr>
          <a:xfrm>
            <a:off x="928662" y="3286124"/>
            <a:ext cx="7143800" cy="923330"/>
          </a:xfrm>
          <a:prstGeom prst="rect">
            <a:avLst/>
          </a:prstGeom>
          <a:noFill/>
        </p:spPr>
        <p:txBody>
          <a:bodyPr wrap="square" rtlCol="0">
            <a:spAutoFit/>
          </a:bodyPr>
          <a:lstStyle/>
          <a:p>
            <a:r>
              <a:rPr lang="ru-RU" dirty="0" smtClean="0">
                <a:latin typeface="Times New Roman" pitchFamily="18" charset="0"/>
                <a:cs typeface="Times New Roman" pitchFamily="18" charset="0"/>
              </a:rPr>
              <a:t>2. Из </a:t>
            </a:r>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CDO</a:t>
            </a: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определим высоту пирамиды </a:t>
            </a:r>
            <a:r>
              <a:rPr lang="en-US" dirty="0" smtClean="0">
                <a:latin typeface="Times New Roman" pitchFamily="18" charset="0"/>
                <a:cs typeface="Times New Roman" pitchFamily="18" charset="0"/>
              </a:rPr>
              <a:t>DO</a:t>
            </a:r>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H</a:t>
            </a:r>
            <a:r>
              <a:rPr lang="ru-RU" dirty="0" smtClean="0">
                <a:latin typeface="Times New Roman" pitchFamily="18" charset="0"/>
                <a:cs typeface="Times New Roman" pitchFamily="18" charset="0"/>
              </a:rPr>
              <a:t>=                       , где ОС – радиус окружности, описанной около основания    </a:t>
            </a:r>
          </a:p>
          <a:p>
            <a:r>
              <a:rPr lang="ru-RU" dirty="0" smtClean="0"/>
              <a:t>   </a:t>
            </a:r>
            <a:endParaRPr lang="ru-RU"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27" name="Picture 3"/>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6072198" y="3357562"/>
            <a:ext cx="1071035" cy="328613"/>
          </a:xfrm>
          <a:prstGeom prst="rect">
            <a:avLst/>
          </a:prstGeom>
          <a:noFill/>
        </p:spPr>
      </p:pic>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29" name="Picture 5"/>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6500826" y="3643314"/>
            <a:ext cx="536432" cy="280988"/>
          </a:xfrm>
          <a:prstGeom prst="rect">
            <a:avLst/>
          </a:prstGeom>
          <a:noFill/>
        </p:spPr>
      </p:pic>
      <p:sp>
        <p:nvSpPr>
          <p:cNvPr id="32" name="TextBox 31"/>
          <p:cNvSpPr txBox="1"/>
          <p:nvPr/>
        </p:nvSpPr>
        <p:spPr>
          <a:xfrm>
            <a:off x="928662" y="4071942"/>
            <a:ext cx="4517199" cy="369332"/>
          </a:xfrm>
          <a:prstGeom prst="rect">
            <a:avLst/>
          </a:prstGeom>
          <a:noFill/>
        </p:spPr>
        <p:txBody>
          <a:bodyPr wrap="none" rtlCol="0">
            <a:spAutoFit/>
          </a:bodyPr>
          <a:lstStyle/>
          <a:p>
            <a:r>
              <a:rPr lang="ru-RU" dirty="0" smtClean="0">
                <a:latin typeface="Times New Roman" pitchFamily="18" charset="0"/>
                <a:cs typeface="Times New Roman" pitchFamily="18" charset="0"/>
              </a:rPr>
              <a:t>3. По теореме синусов                           , ОС=</a:t>
            </a:r>
            <a:endParaRPr lang="ru-RU" dirty="0">
              <a:latin typeface="Times New Roman" pitchFamily="18" charset="0"/>
              <a:cs typeface="Times New Roman" pitchFamily="18" charset="0"/>
            </a:endParaRPr>
          </a:p>
        </p:txBody>
      </p:sp>
      <p:sp>
        <p:nvSpPr>
          <p:cNvPr id="1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31" name="Picture 7"/>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3428992" y="3929066"/>
            <a:ext cx="1240548" cy="500066"/>
          </a:xfrm>
          <a:prstGeom prst="rect">
            <a:avLst/>
          </a:prstGeom>
          <a:noFill/>
        </p:spPr>
      </p:pic>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33" name="Picture 9"/>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5500694" y="3929066"/>
            <a:ext cx="247650" cy="542925"/>
          </a:xfrm>
          <a:prstGeom prst="rect">
            <a:avLst/>
          </a:prstGeom>
          <a:noFill/>
        </p:spPr>
      </p:pic>
      <p:sp>
        <p:nvSpPr>
          <p:cNvPr id="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35" name="Picture 11"/>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1357290" y="4429132"/>
            <a:ext cx="3609975" cy="742950"/>
          </a:xfrm>
          <a:prstGeom prst="rect">
            <a:avLst/>
          </a:prstGeom>
          <a:noFill/>
        </p:spPr>
      </p:pic>
      <p:sp>
        <p:nvSpPr>
          <p:cNvPr id="39" name="TextBox 38"/>
          <p:cNvSpPr txBox="1"/>
          <p:nvPr/>
        </p:nvSpPr>
        <p:spPr>
          <a:xfrm>
            <a:off x="928662" y="4572008"/>
            <a:ext cx="7358114" cy="1200329"/>
          </a:xfrm>
          <a:prstGeom prst="rect">
            <a:avLst/>
          </a:prstGeom>
          <a:noFill/>
        </p:spPr>
        <p:txBody>
          <a:bodyPr wrap="square" rtlCol="0">
            <a:spAutoFit/>
          </a:bodyPr>
          <a:lstStyle/>
          <a:p>
            <a:r>
              <a:rPr lang="ru-RU" dirty="0" smtClean="0">
                <a:latin typeface="Times New Roman" pitchFamily="18" charset="0"/>
                <a:cs typeface="Times New Roman" pitchFamily="18" charset="0"/>
              </a:rPr>
              <a:t>4.                                                                    =                              =</a:t>
            </a: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4</a:t>
            </a:r>
            <a:r>
              <a:rPr lang="ru-RU" dirty="0" smtClean="0"/>
              <a:t>                       =  </a:t>
            </a:r>
            <a:endParaRPr lang="ru-RU" dirty="0"/>
          </a:p>
        </p:txBody>
      </p:sp>
      <p:sp>
        <p:nvSpPr>
          <p:cNvPr id="3"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 name="Picture 13"/>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5286380" y="4429132"/>
            <a:ext cx="1504950" cy="742950"/>
          </a:xfrm>
          <a:prstGeom prst="rect">
            <a:avLst/>
          </a:prstGeom>
          <a:noFill/>
        </p:spPr>
      </p:pic>
      <p:sp>
        <p:nvSpPr>
          <p:cNvPr id="5"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39" name="Picture 15"/>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1357290" y="5357826"/>
            <a:ext cx="866775" cy="571500"/>
          </a:xfrm>
          <a:prstGeom prst="rect">
            <a:avLst/>
          </a:prstGeom>
          <a:noFill/>
        </p:spPr>
      </p:pic>
      <p:sp>
        <p:nvSpPr>
          <p:cNvPr id="6"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7" name="Picture 17"/>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2643174" y="5357826"/>
            <a:ext cx="1143008" cy="661017"/>
          </a:xfrm>
          <a:prstGeom prst="rect">
            <a:avLst/>
          </a:prstGeom>
          <a:noFill/>
        </p:spPr>
      </p:pic>
      <p:sp>
        <p:nvSpPr>
          <p:cNvPr id="8"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1" name="Picture 19"/>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6500826" y="5500702"/>
            <a:ext cx="1581150" cy="914400"/>
          </a:xfrm>
          <a:prstGeom prst="rect">
            <a:avLst/>
          </a:prstGeom>
          <a:noFill/>
        </p:spPr>
      </p:pic>
      <p:sp>
        <p:nvSpPr>
          <p:cNvPr id="49" name="TextBox 48"/>
          <p:cNvSpPr txBox="1"/>
          <p:nvPr/>
        </p:nvSpPr>
        <p:spPr>
          <a:xfrm>
            <a:off x="5500694" y="5786454"/>
            <a:ext cx="1928826" cy="369332"/>
          </a:xfrm>
          <a:prstGeom prst="rect">
            <a:avLst/>
          </a:prstGeom>
          <a:noFill/>
        </p:spPr>
        <p:txBody>
          <a:bodyPr wrap="square" rtlCol="0">
            <a:spAutoFit/>
          </a:bodyPr>
          <a:lstStyle/>
          <a:p>
            <a:r>
              <a:rPr lang="ru-RU" dirty="0" smtClean="0"/>
              <a:t>Ответ:</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214810" y="285728"/>
            <a:ext cx="3565020" cy="1143000"/>
          </a:xfrm>
        </p:spPr>
        <p:txBody>
          <a:bodyPr>
            <a:normAutofit fontScale="90000"/>
          </a:bodyPr>
          <a:lstStyle/>
          <a:p>
            <a:r>
              <a:rPr lang="ru-RU" dirty="0" smtClean="0"/>
              <a:t>МНЕМОНИКА</a:t>
            </a:r>
            <a:endParaRPr lang="ru-RU" dirty="0"/>
          </a:p>
        </p:txBody>
      </p:sp>
      <p:pic>
        <p:nvPicPr>
          <p:cNvPr id="18434" name="Picture 2"/>
          <p:cNvPicPr>
            <a:picLocks noChangeAspect="1" noChangeArrowheads="1"/>
          </p:cNvPicPr>
          <p:nvPr/>
        </p:nvPicPr>
        <p:blipFill>
          <a:blip r:embed="rId2"/>
          <a:srcRect/>
          <a:stretch>
            <a:fillRect/>
          </a:stretch>
        </p:blipFill>
        <p:spPr bwMode="auto">
          <a:xfrm>
            <a:off x="928662" y="785794"/>
            <a:ext cx="3295650" cy="2828925"/>
          </a:xfrm>
          <a:prstGeom prst="rect">
            <a:avLst/>
          </a:prstGeom>
          <a:noFill/>
          <a:ln w="9525">
            <a:noFill/>
            <a:miter lim="800000"/>
            <a:headEnd/>
            <a:tailEnd/>
          </a:ln>
          <a:effectLst/>
        </p:spPr>
      </p:pic>
      <p:sp>
        <p:nvSpPr>
          <p:cNvPr id="6" name="Прямоугольник 5"/>
          <p:cNvSpPr/>
          <p:nvPr/>
        </p:nvSpPr>
        <p:spPr>
          <a:xfrm>
            <a:off x="4429124" y="5214950"/>
            <a:ext cx="4572000" cy="1200329"/>
          </a:xfrm>
          <a:prstGeom prst="rect">
            <a:avLst/>
          </a:prstGeom>
        </p:spPr>
        <p:txBody>
          <a:bodyPr>
            <a:spAutoFit/>
          </a:bodyPr>
          <a:lstStyle/>
          <a:p>
            <a:r>
              <a:rPr lang="ru-RU" b="1" dirty="0" smtClean="0">
                <a:latin typeface="Times New Roman" pitchFamily="18" charset="0"/>
                <a:cs typeface="Times New Roman" pitchFamily="18" charset="0"/>
              </a:rPr>
              <a:t>Три закона Ньютона:</a:t>
            </a:r>
          </a:p>
          <a:p>
            <a:r>
              <a:rPr lang="ru-RU" b="1" dirty="0" smtClean="0">
                <a:latin typeface="Times New Roman" pitchFamily="18" charset="0"/>
                <a:cs typeface="Times New Roman" pitchFamily="18" charset="0"/>
              </a:rPr>
              <a:t>1) не пнёшь — не полетит</a:t>
            </a:r>
          </a:p>
          <a:p>
            <a:r>
              <a:rPr lang="ru-RU" b="1" dirty="0" smtClean="0">
                <a:latin typeface="Times New Roman" pitchFamily="18" charset="0"/>
                <a:cs typeface="Times New Roman" pitchFamily="18" charset="0"/>
              </a:rPr>
              <a:t>2) как пнёшь, так и полетит</a:t>
            </a:r>
          </a:p>
          <a:p>
            <a:r>
              <a:rPr lang="ru-RU" b="1" dirty="0" smtClean="0">
                <a:latin typeface="Times New Roman" pitchFamily="18" charset="0"/>
                <a:cs typeface="Times New Roman" pitchFamily="18" charset="0"/>
              </a:rPr>
              <a:t>3) как пнёшь, так и получишь</a:t>
            </a:r>
          </a:p>
        </p:txBody>
      </p:sp>
      <p:sp>
        <p:nvSpPr>
          <p:cNvPr id="7" name="Прямоугольник 6"/>
          <p:cNvSpPr/>
          <p:nvPr/>
        </p:nvSpPr>
        <p:spPr>
          <a:xfrm>
            <a:off x="1071538" y="4000504"/>
            <a:ext cx="4857784" cy="1200329"/>
          </a:xfrm>
          <a:prstGeom prst="rect">
            <a:avLst/>
          </a:prstGeom>
        </p:spPr>
        <p:txBody>
          <a:bodyPr wrap="square">
            <a:spAutoFit/>
          </a:bodyPr>
          <a:lstStyle/>
          <a:p>
            <a:r>
              <a:rPr lang="ru-RU" b="1" dirty="0" smtClean="0"/>
              <a:t>Биссектриса — это крыса (бегает по углам и делит их пополам)</a:t>
            </a:r>
          </a:p>
          <a:p>
            <a:r>
              <a:rPr lang="ru-RU" b="1" dirty="0" smtClean="0"/>
              <a:t>Медиана — это обезьяна (лазает по сторонам, делит их пополам)</a:t>
            </a:r>
          </a:p>
        </p:txBody>
      </p:sp>
      <p:pic>
        <p:nvPicPr>
          <p:cNvPr id="18436" name="Picture 4"/>
          <p:cNvPicPr>
            <a:picLocks noChangeAspect="1" noChangeArrowheads="1"/>
          </p:cNvPicPr>
          <p:nvPr/>
        </p:nvPicPr>
        <p:blipFill>
          <a:blip r:embed="rId3"/>
          <a:srcRect/>
          <a:stretch>
            <a:fillRect/>
          </a:stretch>
        </p:blipFill>
        <p:spPr bwMode="auto">
          <a:xfrm>
            <a:off x="6357950" y="1428736"/>
            <a:ext cx="1875248" cy="214314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9" name="Picture 3"/>
          <p:cNvPicPr>
            <a:picLocks noChangeAspect="1" noChangeArrowheads="1"/>
          </p:cNvPicPr>
          <p:nvPr/>
        </p:nvPicPr>
        <p:blipFill>
          <a:blip r:embed="rId2"/>
          <a:srcRect l="15560" t="19176" r="22199" b="14772"/>
          <a:stretch>
            <a:fillRect/>
          </a:stretch>
        </p:blipFill>
        <p:spPr bwMode="auto">
          <a:xfrm>
            <a:off x="1071538" y="285728"/>
            <a:ext cx="2500330" cy="2786082"/>
          </a:xfrm>
          <a:prstGeom prst="rect">
            <a:avLst/>
          </a:prstGeom>
          <a:noFill/>
          <a:ln w="9525">
            <a:noFill/>
            <a:miter lim="800000"/>
            <a:headEnd/>
            <a:tailEnd/>
          </a:ln>
          <a:effectLst/>
        </p:spPr>
      </p:pic>
      <p:sp>
        <p:nvSpPr>
          <p:cNvPr id="2" name="Заголовок 1"/>
          <p:cNvSpPr>
            <a:spLocks noGrp="1"/>
          </p:cNvSpPr>
          <p:nvPr>
            <p:ph type="title"/>
          </p:nvPr>
        </p:nvSpPr>
        <p:spPr>
          <a:xfrm>
            <a:off x="4929190" y="1214422"/>
            <a:ext cx="3929090" cy="5357850"/>
          </a:xfrm>
        </p:spPr>
        <p:txBody>
          <a:bodyPr>
            <a:noAutofit/>
          </a:bodyPr>
          <a:lstStyle/>
          <a:p>
            <a:r>
              <a:rPr lang="ru-RU" sz="1800" dirty="0" smtClean="0">
                <a:latin typeface="Times New Roman" pitchFamily="18" charset="0"/>
                <a:cs typeface="Times New Roman" pitchFamily="18" charset="0"/>
              </a:rPr>
              <a:t>1. Запишем наименования треугольника, в котором находится искомый угол.</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2.  Из трех букв </a:t>
            </a:r>
            <a:r>
              <a:rPr lang="en-US" sz="1800" dirty="0" smtClean="0">
                <a:latin typeface="Times New Roman" pitchFamily="18" charset="0"/>
                <a:cs typeface="Times New Roman" pitchFamily="18" charset="0"/>
              </a:rPr>
              <a:t>S</a:t>
            </a:r>
            <a:r>
              <a:rPr lang="ru-RU"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A</a:t>
            </a:r>
            <a:r>
              <a:rPr lang="ru-RU"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O</a:t>
            </a:r>
            <a:r>
              <a:rPr lang="ru-RU" sz="1800" dirty="0" smtClean="0">
                <a:latin typeface="Times New Roman" pitchFamily="18" charset="0"/>
                <a:cs typeface="Times New Roman" pitchFamily="18" charset="0"/>
              </a:rPr>
              <a:t> составим различные пары. Получили три отрезка.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3. Зачеркнем тот, который не является общим для треугольников, имеющих данные углы.</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4. Добавим по букве, чтобы получить наименование треугольника, включающего один из данных углов: </a:t>
            </a:r>
            <a:r>
              <a:rPr lang="el-GR" sz="1800" dirty="0" smtClean="0">
                <a:latin typeface="Times New Roman" pitchFamily="18" charset="0"/>
                <a:cs typeface="Times New Roman" pitchFamily="18" charset="0"/>
              </a:rPr>
              <a:t>α</a:t>
            </a:r>
            <a:r>
              <a:rPr lang="ru-RU"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или </a:t>
            </a:r>
            <a:r>
              <a:rPr lang="el-GR" sz="1800" dirty="0" smtClean="0">
                <a:latin typeface="Times New Roman" pitchFamily="18" charset="0"/>
                <a:cs typeface="Times New Roman" pitchFamily="18" charset="0"/>
              </a:rPr>
              <a:t>β</a:t>
            </a:r>
            <a:r>
              <a:rPr lang="ru-RU" sz="1800" dirty="0" smtClean="0">
                <a:latin typeface="Times New Roman" pitchFamily="18" charset="0"/>
                <a:cs typeface="Times New Roman" pitchFamily="18" charset="0"/>
              </a:rPr>
              <a:t>.</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5. Найдем отрезок, состоящий из общих букв.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6. Для нахождения искомой зависимости разделим числитель и знаменатель на найденный отрезок. </a:t>
            </a:r>
            <a:endParaRPr lang="ru-RU" sz="1800" dirty="0">
              <a:latin typeface="Times New Roman" pitchFamily="18" charset="0"/>
              <a:cs typeface="Times New Roman" pitchFamily="18" charset="0"/>
            </a:endParaRPr>
          </a:p>
        </p:txBody>
      </p:sp>
      <p:sp>
        <p:nvSpPr>
          <p:cNvPr id="3" name="Прямоугольник 2"/>
          <p:cNvSpPr/>
          <p:nvPr/>
        </p:nvSpPr>
        <p:spPr>
          <a:xfrm>
            <a:off x="3071802" y="500042"/>
            <a:ext cx="4714908" cy="584775"/>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3200" b="1" i="1" u="sng"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Мнемонический прием</a:t>
            </a:r>
            <a:r>
              <a:rPr lang="ru-RU" sz="32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Прямоугольник 5"/>
          <p:cNvSpPr/>
          <p:nvPr/>
        </p:nvSpPr>
        <p:spPr>
          <a:xfrm>
            <a:off x="2285984" y="3214686"/>
            <a:ext cx="1000132" cy="28575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dirty="0" smtClean="0"/>
              <a:t>Δ</a:t>
            </a:r>
            <a:r>
              <a:rPr lang="en-US" dirty="0" smtClean="0"/>
              <a:t>SAO</a:t>
            </a:r>
            <a:endParaRPr lang="ru-RU" dirty="0"/>
          </a:p>
        </p:txBody>
      </p:sp>
      <p:sp>
        <p:nvSpPr>
          <p:cNvPr id="7" name="Прямоугольник 6"/>
          <p:cNvSpPr/>
          <p:nvPr/>
        </p:nvSpPr>
        <p:spPr>
          <a:xfrm>
            <a:off x="1428728" y="3786190"/>
            <a:ext cx="2714644" cy="3571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SA          SO         AO</a:t>
            </a:r>
            <a:endParaRPr lang="ru-RU" dirty="0"/>
          </a:p>
        </p:txBody>
      </p:sp>
      <p:cxnSp>
        <p:nvCxnSpPr>
          <p:cNvPr id="12" name="Прямая соединительная линия 11"/>
          <p:cNvCxnSpPr/>
          <p:nvPr/>
        </p:nvCxnSpPr>
        <p:spPr>
          <a:xfrm rot="16200000" flipH="1">
            <a:off x="2536017" y="3679033"/>
            <a:ext cx="571504" cy="500066"/>
          </a:xfrm>
          <a:prstGeom prst="line">
            <a:avLst/>
          </a:prstGeom>
        </p:spPr>
        <p:style>
          <a:lnRef idx="3">
            <a:schemeClr val="dk1"/>
          </a:lnRef>
          <a:fillRef idx="0">
            <a:schemeClr val="dk1"/>
          </a:fillRef>
          <a:effectRef idx="2">
            <a:schemeClr val="dk1"/>
          </a:effectRef>
          <a:fontRef idx="minor">
            <a:schemeClr val="tx1"/>
          </a:fontRef>
        </p:style>
      </p:cxnSp>
      <p:sp>
        <p:nvSpPr>
          <p:cNvPr id="13" name="Прямоугольник 12"/>
          <p:cNvSpPr/>
          <p:nvPr/>
        </p:nvSpPr>
        <p:spPr>
          <a:xfrm>
            <a:off x="1357290" y="4500570"/>
            <a:ext cx="1000132" cy="3571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dirty="0" smtClean="0"/>
              <a:t>Δ</a:t>
            </a:r>
            <a:r>
              <a:rPr lang="en-US" dirty="0" smtClean="0"/>
              <a:t>SAB</a:t>
            </a:r>
            <a:endParaRPr lang="ru-RU" dirty="0"/>
          </a:p>
        </p:txBody>
      </p:sp>
      <p:sp>
        <p:nvSpPr>
          <p:cNvPr id="14" name="Прямоугольник 13"/>
          <p:cNvSpPr/>
          <p:nvPr/>
        </p:nvSpPr>
        <p:spPr>
          <a:xfrm>
            <a:off x="3000364" y="4500570"/>
            <a:ext cx="1000132" cy="3571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dirty="0" smtClean="0"/>
              <a:t>Δ</a:t>
            </a:r>
            <a:r>
              <a:rPr lang="en-US" dirty="0" smtClean="0"/>
              <a:t>AOB</a:t>
            </a:r>
            <a:endParaRPr lang="ru-RU" dirty="0"/>
          </a:p>
        </p:txBody>
      </p:sp>
      <p:sp>
        <p:nvSpPr>
          <p:cNvPr id="15" name="Овал 14"/>
          <p:cNvSpPr/>
          <p:nvPr/>
        </p:nvSpPr>
        <p:spPr>
          <a:xfrm>
            <a:off x="2357422" y="4929198"/>
            <a:ext cx="714380" cy="42862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AB</a:t>
            </a:r>
            <a:endParaRPr lang="ru-RU" dirty="0"/>
          </a:p>
        </p:txBody>
      </p:sp>
      <p:cxnSp>
        <p:nvCxnSpPr>
          <p:cNvPr id="17" name="Прямая со стрелкой 16"/>
          <p:cNvCxnSpPr/>
          <p:nvPr/>
        </p:nvCxnSpPr>
        <p:spPr>
          <a:xfrm rot="10800000" flipV="1">
            <a:off x="1857356" y="3500438"/>
            <a:ext cx="642942" cy="285752"/>
          </a:xfrm>
          <a:prstGeom prst="straightConnector1">
            <a:avLst/>
          </a:prstGeom>
          <a:ln>
            <a:solidFill>
              <a:srgbClr val="C00000"/>
            </a:solidFill>
            <a:tailEnd type="arrow"/>
          </a:ln>
        </p:spPr>
        <p:style>
          <a:lnRef idx="3">
            <a:schemeClr val="accent1"/>
          </a:lnRef>
          <a:fillRef idx="0">
            <a:schemeClr val="accent1"/>
          </a:fillRef>
          <a:effectRef idx="2">
            <a:schemeClr val="accent1"/>
          </a:effectRef>
          <a:fontRef idx="minor">
            <a:schemeClr val="tx1"/>
          </a:fontRef>
        </p:style>
      </p:cxnSp>
      <p:cxnSp>
        <p:nvCxnSpPr>
          <p:cNvPr id="19" name="Прямая со стрелкой 18"/>
          <p:cNvCxnSpPr/>
          <p:nvPr/>
        </p:nvCxnSpPr>
        <p:spPr>
          <a:xfrm>
            <a:off x="2928926" y="3500438"/>
            <a:ext cx="571504" cy="28575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1" name="Прямая со стрелкой 20"/>
          <p:cNvCxnSpPr>
            <a:stCxn id="6" idx="2"/>
            <a:endCxn id="7" idx="0"/>
          </p:cNvCxnSpPr>
          <p:nvPr/>
        </p:nvCxnSpPr>
        <p:spPr>
          <a:xfrm rot="5400000">
            <a:off x="2643174" y="3643314"/>
            <a:ext cx="285752"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7" name="Прямая со стрелкой 26"/>
          <p:cNvCxnSpPr>
            <a:endCxn id="13" idx="0"/>
          </p:cNvCxnSpPr>
          <p:nvPr/>
        </p:nvCxnSpPr>
        <p:spPr>
          <a:xfrm rot="5400000">
            <a:off x="1714480" y="4357694"/>
            <a:ext cx="285752" cy="1588"/>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29" name="Прямая со стрелкой 28"/>
          <p:cNvCxnSpPr/>
          <p:nvPr/>
        </p:nvCxnSpPr>
        <p:spPr>
          <a:xfrm rot="5400000">
            <a:off x="3500430" y="4357694"/>
            <a:ext cx="285752" cy="1588"/>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32" name="Прямая со стрелкой 31"/>
          <p:cNvCxnSpPr>
            <a:stCxn id="13" idx="2"/>
            <a:endCxn id="15" idx="2"/>
          </p:cNvCxnSpPr>
          <p:nvPr/>
        </p:nvCxnSpPr>
        <p:spPr>
          <a:xfrm rot="16200000" flipH="1">
            <a:off x="1964513" y="4750603"/>
            <a:ext cx="285752" cy="500066"/>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34" name="Прямая со стрелкой 33"/>
          <p:cNvCxnSpPr>
            <a:stCxn id="14" idx="2"/>
            <a:endCxn id="15" idx="6"/>
          </p:cNvCxnSpPr>
          <p:nvPr/>
        </p:nvCxnSpPr>
        <p:spPr>
          <a:xfrm rot="5400000">
            <a:off x="3143240" y="4786322"/>
            <a:ext cx="285752" cy="428628"/>
          </a:xfrm>
          <a:prstGeom prst="straightConnector1">
            <a:avLst/>
          </a:prstGeom>
          <a:ln>
            <a:solidFill>
              <a:srgbClr val="C00000"/>
            </a:solidFill>
            <a:tailEnd type="arrow"/>
          </a:ln>
        </p:spPr>
        <p:style>
          <a:lnRef idx="3">
            <a:schemeClr val="accent1"/>
          </a:lnRef>
          <a:fillRef idx="0">
            <a:schemeClr val="accent1"/>
          </a:fillRef>
          <a:effectRef idx="2">
            <a:schemeClr val="accent1"/>
          </a:effectRef>
          <a:fontRef idx="minor">
            <a:schemeClr val="tx1"/>
          </a:fontRef>
        </p:style>
      </p:cxnSp>
      <p:sp>
        <p:nvSpPr>
          <p:cNvPr id="3994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39940"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357290" y="5643578"/>
            <a:ext cx="2857520" cy="781050"/>
          </a:xfrm>
          <a:prstGeom prst="rect">
            <a:avLst/>
          </a:prstGeom>
          <a:noFill/>
        </p:spPr>
      </p:pic>
      <p:sp>
        <p:nvSpPr>
          <p:cNvPr id="3994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39942" name="Picture 6"/>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428992" y="1571612"/>
            <a:ext cx="828675" cy="42862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4414" y="500042"/>
            <a:ext cx="7498080" cy="1143000"/>
          </a:xfrm>
        </p:spPr>
        <p:txBody>
          <a:bodyPr>
            <a:normAutofit fontScale="90000"/>
          </a:bodyPr>
          <a:lstStyle/>
          <a:p>
            <a:pPr lvl="0" algn="ctr"/>
            <a:r>
              <a:rPr lang="ru-RU" sz="2700" b="1" dirty="0" smtClean="0">
                <a:latin typeface="Times New Roman" pitchFamily="18" charset="0"/>
                <a:cs typeface="Times New Roman" pitchFamily="18" charset="0"/>
              </a:rPr>
              <a:t>Зависимость между плоским углом при вершине правильной пирамиды и углом при ребре основания (четырехугольная пирамида)</a:t>
            </a:r>
            <a:r>
              <a:rPr lang="ru-RU" u="sng" dirty="0" smtClean="0"/>
              <a:t/>
            </a:r>
            <a:br>
              <a:rPr lang="ru-RU" u="sng" dirty="0" smtClean="0"/>
            </a:br>
            <a:endParaRPr lang="ru-RU" dirty="0"/>
          </a:p>
        </p:txBody>
      </p:sp>
      <p:pic>
        <p:nvPicPr>
          <p:cNvPr id="3" name="Рисунок 2"/>
          <p:cNvPicPr/>
          <p:nvPr/>
        </p:nvPicPr>
        <p:blipFill>
          <a:blip r:embed="rId3"/>
          <a:srcRect/>
          <a:stretch>
            <a:fillRect/>
          </a:stretch>
        </p:blipFill>
        <p:spPr bwMode="auto">
          <a:xfrm>
            <a:off x="1071538" y="1643050"/>
            <a:ext cx="3357586" cy="3000396"/>
          </a:xfrm>
          <a:prstGeom prst="rect">
            <a:avLst/>
          </a:prstGeom>
          <a:noFill/>
          <a:ln w="9525">
            <a:noFill/>
            <a:miter lim="800000"/>
            <a:headEnd/>
            <a:tailEnd/>
          </a:ln>
        </p:spPr>
      </p:pic>
      <p:graphicFrame>
        <p:nvGraphicFramePr>
          <p:cNvPr id="19458" name="Object 2"/>
          <p:cNvGraphicFramePr>
            <a:graphicFrameLocks noChangeAspect="1"/>
          </p:cNvGraphicFramePr>
          <p:nvPr/>
        </p:nvGraphicFramePr>
        <p:xfrm>
          <a:off x="4786313" y="4643438"/>
          <a:ext cx="3429000" cy="1182687"/>
        </p:xfrm>
        <a:graphic>
          <a:graphicData uri="http://schemas.openxmlformats.org/presentationml/2006/ole">
            <p:oleObj spid="_x0000_s19458" name="Формула" r:id="rId4" imgW="2209680" imgH="761760" progId="Equation.3">
              <p:embed/>
            </p:oleObj>
          </a:graphicData>
        </a:graphic>
      </p:graphicFrame>
      <p:sp>
        <p:nvSpPr>
          <p:cNvPr id="6" name="Прямоугольник 5"/>
          <p:cNvSpPr/>
          <p:nvPr/>
        </p:nvSpPr>
        <p:spPr>
          <a:xfrm>
            <a:off x="5857884" y="1714488"/>
            <a:ext cx="1500198" cy="28575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SMO</a:t>
            </a:r>
            <a:endParaRPr lang="ru-RU" dirty="0">
              <a:latin typeface="Times New Roman" pitchFamily="18" charset="0"/>
              <a:cs typeface="Times New Roman" pitchFamily="18" charset="0"/>
            </a:endParaRPr>
          </a:p>
        </p:txBody>
      </p:sp>
      <p:sp>
        <p:nvSpPr>
          <p:cNvPr id="7" name="Прямоугольник 6"/>
          <p:cNvSpPr/>
          <p:nvPr/>
        </p:nvSpPr>
        <p:spPr>
          <a:xfrm>
            <a:off x="5000628" y="2428868"/>
            <a:ext cx="3286148" cy="3571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latin typeface="Times New Roman" pitchFamily="18" charset="0"/>
                <a:cs typeface="Times New Roman" pitchFamily="18" charset="0"/>
              </a:rPr>
              <a:t>SM              SO             MO</a:t>
            </a:r>
            <a:endParaRPr lang="ru-RU" dirty="0">
              <a:latin typeface="Times New Roman" pitchFamily="18" charset="0"/>
              <a:cs typeface="Times New Roman" pitchFamily="18" charset="0"/>
            </a:endParaRPr>
          </a:p>
        </p:txBody>
      </p:sp>
      <p:sp>
        <p:nvSpPr>
          <p:cNvPr id="8" name="Прямоугольник 7"/>
          <p:cNvSpPr/>
          <p:nvPr/>
        </p:nvSpPr>
        <p:spPr>
          <a:xfrm>
            <a:off x="5000628" y="3286124"/>
            <a:ext cx="1214446" cy="3571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SCM</a:t>
            </a:r>
            <a:endParaRPr lang="ru-RU" dirty="0">
              <a:latin typeface="Times New Roman" pitchFamily="18" charset="0"/>
              <a:cs typeface="Times New Roman" pitchFamily="18" charset="0"/>
            </a:endParaRPr>
          </a:p>
        </p:txBody>
      </p:sp>
      <p:sp>
        <p:nvSpPr>
          <p:cNvPr id="9" name="Прямоугольник 8"/>
          <p:cNvSpPr/>
          <p:nvPr/>
        </p:nvSpPr>
        <p:spPr>
          <a:xfrm>
            <a:off x="7072330" y="3286124"/>
            <a:ext cx="1214446" cy="3571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dirty="0" smtClean="0">
                <a:latin typeface="Times New Roman" pitchFamily="18" charset="0"/>
                <a:cs typeface="Times New Roman" pitchFamily="18" charset="0"/>
              </a:rPr>
              <a:t>Δ</a:t>
            </a:r>
            <a:r>
              <a:rPr lang="en-US" dirty="0" smtClean="0">
                <a:latin typeface="Times New Roman" pitchFamily="18" charset="0"/>
                <a:cs typeface="Times New Roman" pitchFamily="18" charset="0"/>
              </a:rPr>
              <a:t>COM</a:t>
            </a:r>
            <a:endParaRPr lang="ru-RU" dirty="0">
              <a:latin typeface="Times New Roman" pitchFamily="18" charset="0"/>
              <a:cs typeface="Times New Roman" pitchFamily="18" charset="0"/>
            </a:endParaRPr>
          </a:p>
        </p:txBody>
      </p:sp>
      <p:sp>
        <p:nvSpPr>
          <p:cNvPr id="11" name="Овал 10"/>
          <p:cNvSpPr/>
          <p:nvPr/>
        </p:nvSpPr>
        <p:spPr>
          <a:xfrm>
            <a:off x="6215074" y="4000504"/>
            <a:ext cx="928694" cy="35719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latin typeface="Times New Roman" pitchFamily="18" charset="0"/>
                <a:cs typeface="Times New Roman" pitchFamily="18" charset="0"/>
              </a:rPr>
              <a:t>CM</a:t>
            </a:r>
            <a:endParaRPr lang="ru-RU" dirty="0">
              <a:latin typeface="Times New Roman" pitchFamily="18" charset="0"/>
              <a:cs typeface="Times New Roman" pitchFamily="18" charset="0"/>
            </a:endParaRPr>
          </a:p>
        </p:txBody>
      </p:sp>
      <p:cxnSp>
        <p:nvCxnSpPr>
          <p:cNvPr id="16" name="Прямая со стрелкой 15"/>
          <p:cNvCxnSpPr/>
          <p:nvPr/>
        </p:nvCxnSpPr>
        <p:spPr>
          <a:xfrm rot="10800000" flipV="1">
            <a:off x="5500694" y="2000240"/>
            <a:ext cx="785818" cy="42862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8" name="Прямая со стрелкой 17"/>
          <p:cNvCxnSpPr/>
          <p:nvPr/>
        </p:nvCxnSpPr>
        <p:spPr>
          <a:xfrm>
            <a:off x="7000892" y="2000240"/>
            <a:ext cx="642942" cy="42862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0" name="Прямая со стрелкой 19"/>
          <p:cNvCxnSpPr>
            <a:stCxn id="6" idx="2"/>
          </p:cNvCxnSpPr>
          <p:nvPr/>
        </p:nvCxnSpPr>
        <p:spPr>
          <a:xfrm rot="5400000">
            <a:off x="6393669" y="2214554"/>
            <a:ext cx="428629"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6" name="Прямая со стрелкой 25"/>
          <p:cNvCxnSpPr/>
          <p:nvPr/>
        </p:nvCxnSpPr>
        <p:spPr>
          <a:xfrm rot="5400000">
            <a:off x="5250661" y="3036091"/>
            <a:ext cx="500066"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0" name="Прямая со стрелкой 29"/>
          <p:cNvCxnSpPr/>
          <p:nvPr/>
        </p:nvCxnSpPr>
        <p:spPr>
          <a:xfrm rot="5400000">
            <a:off x="7536677" y="3036091"/>
            <a:ext cx="500066"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43" name="Прямая со стрелкой 42"/>
          <p:cNvCxnSpPr/>
          <p:nvPr/>
        </p:nvCxnSpPr>
        <p:spPr>
          <a:xfrm>
            <a:off x="5357818" y="3714752"/>
            <a:ext cx="928694" cy="42862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45" name="Прямая со стрелкой 44"/>
          <p:cNvCxnSpPr>
            <a:endCxn id="11" idx="6"/>
          </p:cNvCxnSpPr>
          <p:nvPr/>
        </p:nvCxnSpPr>
        <p:spPr>
          <a:xfrm rot="10800000" flipV="1">
            <a:off x="7143768" y="3714751"/>
            <a:ext cx="785818" cy="46434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aphicFrame>
        <p:nvGraphicFramePr>
          <p:cNvPr id="19459" name="Object 3"/>
          <p:cNvGraphicFramePr>
            <a:graphicFrameLocks noChangeAspect="1"/>
          </p:cNvGraphicFramePr>
          <p:nvPr/>
        </p:nvGraphicFramePr>
        <p:xfrm>
          <a:off x="3428992" y="5786454"/>
          <a:ext cx="1571636" cy="692056"/>
        </p:xfrm>
        <a:graphic>
          <a:graphicData uri="http://schemas.openxmlformats.org/presentationml/2006/ole">
            <p:oleObj spid="_x0000_s19459" name="Формула" r:id="rId5" imgW="812520" imgH="393480" progId="Equation.3">
              <p:embed/>
            </p:oleObj>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536</TotalTime>
  <Words>780</Words>
  <PresentationFormat>Экран (4:3)</PresentationFormat>
  <Paragraphs>162</Paragraphs>
  <Slides>19</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19</vt:i4>
      </vt:variant>
    </vt:vector>
  </HeadingPairs>
  <TitlesOfParts>
    <vt:vector size="22" baseType="lpstr">
      <vt:lpstr>Солнцестояние</vt:lpstr>
      <vt:lpstr>Формула</vt:lpstr>
      <vt:lpstr>Microsoft Equation 3.0</vt:lpstr>
      <vt:lpstr>УРОК-ПРАКТИКУМ  В 10 КЛАССЕ</vt:lpstr>
      <vt:lpstr>Цели урока</vt:lpstr>
      <vt:lpstr>                 Устная работа  Дан прямоугольный треугольник АВС.  Найдите:</vt:lpstr>
      <vt:lpstr>Слайд 4</vt:lpstr>
      <vt:lpstr>Слайд 5</vt:lpstr>
      <vt:lpstr>Слайд 6</vt:lpstr>
      <vt:lpstr>МНЕМОНИКА</vt:lpstr>
      <vt:lpstr>1. Запишем наименования треугольника, в котором находится искомый угол. 2.  Из трех букв S, A, O составим различные пары. Получили три отрезка. 3. Зачеркнем тот, который не является общим для треугольников, имеющих данные углы. 4. Добавим по букве, чтобы получить наименование треугольника, включающего один из данных углов: α или β. 5. Найдем отрезок, состоящий из общих букв.  6. Для нахождения искомой зависимости разделим числитель и знаменатель на найденный отрезок. </vt:lpstr>
      <vt:lpstr>Зависимость между плоским углом при вершине правильной пирамиды и углом при ребре основания (четырехугольная пирамида) </vt:lpstr>
      <vt:lpstr>Зависимость между плоским углом при вершине правильной пирамиды и углом при боковом ребре  </vt:lpstr>
      <vt:lpstr>РАБОТА В ГРУППАХ</vt:lpstr>
      <vt:lpstr>РАБОТА В ГРУППАХ</vt:lpstr>
      <vt:lpstr>Вернемся к задаче 255 </vt:lpstr>
      <vt:lpstr>Слайд 14</vt:lpstr>
      <vt:lpstr>Слайд 15</vt:lpstr>
      <vt:lpstr>№ 254   (б) В правильной треугольной пирамиде сторона основания равна а, а высота равна h. Найти плоский угол при вершине пирамиды.</vt:lpstr>
      <vt:lpstr>Цели урока</vt:lpstr>
      <vt:lpstr>Слайд 18</vt:lpstr>
      <vt:lpstr>Домашнее задание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Огурцова А Ю</cp:lastModifiedBy>
  <cp:revision>56</cp:revision>
  <dcterms:modified xsi:type="dcterms:W3CDTF">2011-02-13T22:04:45Z</dcterms:modified>
</cp:coreProperties>
</file>